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comments/comment6.xml" ContentType="application/vnd.openxmlformats-officedocument.presentationml.comments+xml"/>
  <Override PartName="/ppt/tags/tag5.xml" ContentType="application/vnd.openxmlformats-officedocument.presentationml.tag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8.xml" ContentType="application/vnd.openxmlformats-officedocument.presentationml.comment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9.xml" ContentType="application/vnd.openxmlformats-officedocument.presentationml.comment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comments/comment10.xml" ContentType="application/vnd.openxmlformats-officedocument.presentationml.comments+xml"/>
  <Override PartName="/ppt/tags/tag14.xml" ContentType="application/vnd.openxmlformats-officedocument.presentationml.tags+xml"/>
  <Override PartName="/ppt/notesSlides/notesSlide19.xml" ContentType="application/vnd.openxmlformats-officedocument.presentationml.notesSlide+xml"/>
  <Override PartName="/ppt/comments/comment11.xml" ContentType="application/vnd.openxmlformats-officedocument.presentationml.comments+xml"/>
  <Override PartName="/ppt/notesSlides/notesSlide20.xml" ContentType="application/vnd.openxmlformats-officedocument.presentationml.notesSlide+xml"/>
  <Override PartName="/ppt/comments/comment12.xml" ContentType="application/vnd.openxmlformats-officedocument.presentationml.comments+xml"/>
  <Override PartName="/ppt/notesSlides/notesSlide21.xml" ContentType="application/vnd.openxmlformats-officedocument.presentationml.notesSlide+xml"/>
  <Override PartName="/ppt/comments/comment13.xml" ContentType="application/vnd.openxmlformats-officedocument.presentationml.comment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sldIdLst>
    <p:sldId id="256" r:id="rId5"/>
    <p:sldId id="2139122351" r:id="rId6"/>
    <p:sldId id="2139122352" r:id="rId7"/>
    <p:sldId id="2139122353" r:id="rId8"/>
    <p:sldId id="2139122354" r:id="rId9"/>
    <p:sldId id="2139122355" r:id="rId10"/>
    <p:sldId id="2139122356" r:id="rId11"/>
    <p:sldId id="2139122357" r:id="rId12"/>
    <p:sldId id="2139122358" r:id="rId13"/>
    <p:sldId id="2139122359" r:id="rId14"/>
    <p:sldId id="2139122362" r:id="rId15"/>
    <p:sldId id="2139117342" r:id="rId16"/>
    <p:sldId id="2139117332" r:id="rId17"/>
    <p:sldId id="2139122364" r:id="rId18"/>
    <p:sldId id="2139122365" r:id="rId19"/>
    <p:sldId id="2139122367" r:id="rId20"/>
    <p:sldId id="277" r:id="rId21"/>
    <p:sldId id="2139122368" r:id="rId22"/>
    <p:sldId id="2139122369" r:id="rId23"/>
    <p:sldId id="2139117339" r:id="rId24"/>
    <p:sldId id="2139122344" r:id="rId25"/>
    <p:sldId id="2139117329" r:id="rId26"/>
    <p:sldId id="2139122347" r:id="rId27"/>
    <p:sldId id="2139122346" r:id="rId28"/>
    <p:sldId id="2139122370" r:id="rId29"/>
    <p:sldId id="2139118603" r:id="rId30"/>
    <p:sldId id="2139117340" r:id="rId31"/>
    <p:sldId id="2139122349" r:id="rId32"/>
    <p:sldId id="2139122371" r:id="rId33"/>
    <p:sldId id="2139117333" r:id="rId34"/>
    <p:sldId id="2139117343" r:id="rId35"/>
    <p:sldId id="2139122372" r:id="rId36"/>
    <p:sldId id="2139122343" r:id="rId37"/>
    <p:sldId id="2139122342" r:id="rId38"/>
    <p:sldId id="2139122373" r:id="rId39"/>
    <p:sldId id="2139122374"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9" clrIdx="1">
    <p:extLst>
      <p:ext uri="{19B8F6BF-5375-455C-9EA6-DF929625EA0E}">
        <p15:presenceInfo xmlns:p15="http://schemas.microsoft.com/office/powerpoint/2012/main" userId="S::fawad.qureshi@teradata.com::e7c215b9-19bf-4213-99f8-88ce08a31173" providerId="AD"/>
      </p:ext>
    </p:extLst>
  </p:cmAuthor>
  <p:cmAuthor id="3" name="Mantani, Kaitlin" initials="MK" lastIdx="1" clrIdx="2">
    <p:extLst>
      <p:ext uri="{19B8F6BF-5375-455C-9EA6-DF929625EA0E}">
        <p15:presenceInfo xmlns:p15="http://schemas.microsoft.com/office/powerpoint/2012/main" userId="S::kaitlin.mantani@teradata.com::0548976b-9259-4afb-8b23-716a12e8238a" providerId="AD"/>
      </p:ext>
    </p:extLst>
  </p:cmAuthor>
  <p:cmAuthor id="4" name="Hilton, Stephen" initials="HS" lastIdx="12" clrIdx="3">
    <p:extLst>
      <p:ext uri="{19B8F6BF-5375-455C-9EA6-DF929625EA0E}">
        <p15:presenceInfo xmlns:p15="http://schemas.microsoft.com/office/powerpoint/2012/main" userId="S::stephen.hilton@teradata.com::31d271fa-ada9-4687-8905-2cbe8c7d29f9" providerId="AD"/>
      </p:ext>
    </p:extLst>
  </p:cmAuthor>
  <p:cmAuthor id="5" name="Crennan, Katy" initials="CK" lastIdx="2" clrIdx="4">
    <p:extLst>
      <p:ext uri="{19B8F6BF-5375-455C-9EA6-DF929625EA0E}">
        <p15:presenceInfo xmlns:p15="http://schemas.microsoft.com/office/powerpoint/2012/main" userId="S::katy.crennan@teradata.com::5b79bdad-5fbc-47a8-ae43-99ba553ac6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81717"/>
    <a:srgbClr val="394851"/>
    <a:srgbClr val="898C92"/>
    <a:srgbClr val="F3753F"/>
    <a:srgbClr val="F37440"/>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2"/>
    <p:restoredTop sz="94678"/>
  </p:normalViewPr>
  <p:slideViewPr>
    <p:cSldViewPr snapToGrid="0" snapToObjects="1">
      <p:cViewPr varScale="1">
        <p:scale>
          <a:sx n="109" d="100"/>
          <a:sy n="109" d="100"/>
        </p:scale>
        <p:origin x="576" y="184"/>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Q\Projects\Configuration\US\Mercado%20Libre\Resultados\ML_Quota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r>
              <a:rPr lang="en-US" sz="1000" b="1" i="0" kern="1200" spc="300" baseline="0">
                <a:solidFill>
                  <a:srgbClr val="6B767D"/>
                </a:solidFill>
                <a:effectLst/>
                <a:latin typeface="Arial" panose="020B0604020202020204" pitchFamily="34" charset="0"/>
              </a:rPr>
              <a:t>DATA TRAFFIC</a:t>
            </a:r>
            <a:endParaRPr lang="en-PH" sz="10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endParaRPr lang="en-US"/>
        </a:p>
      </c:txPr>
    </c:title>
    <c:autoTitleDeleted val="0"/>
    <c:plotArea>
      <c:layout>
        <c:manualLayout>
          <c:layoutTarget val="inner"/>
          <c:xMode val="edge"/>
          <c:yMode val="edge"/>
          <c:x val="0.12301821835197495"/>
          <c:y val="0.10856269113149847"/>
          <c:w val="0.82787941215918937"/>
          <c:h val="0.70510847841267543"/>
        </c:manualLayout>
      </c:layout>
      <c:lineChart>
        <c:grouping val="standard"/>
        <c:varyColors val="0"/>
        <c:ser>
          <c:idx val="0"/>
          <c:order val="0"/>
          <c:tx>
            <c:strRef>
              <c:f>'1'!$B$1</c:f>
              <c:strCache>
                <c:ptCount val="1"/>
                <c:pt idx="0">
                  <c:v>Inbound</c:v>
                </c:pt>
              </c:strCache>
            </c:strRef>
          </c:tx>
          <c:spPr>
            <a:ln w="28575" cap="rnd">
              <a:solidFill>
                <a:schemeClr val="accent3"/>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'1'!$B$2:$B$90</c:f>
              <c:numCache>
                <c:formatCode>#0.00;[Red]"-"#0.00</c:formatCode>
                <c:ptCount val="89"/>
                <c:pt idx="0">
                  <c:v>1132154216</c:v>
                </c:pt>
                <c:pt idx="1">
                  <c:v>1005579584</c:v>
                </c:pt>
                <c:pt idx="2">
                  <c:v>746196662</c:v>
                </c:pt>
                <c:pt idx="3">
                  <c:v>1126143827</c:v>
                </c:pt>
                <c:pt idx="4">
                  <c:v>1165174202</c:v>
                </c:pt>
                <c:pt idx="5">
                  <c:v>1183845134</c:v>
                </c:pt>
                <c:pt idx="6">
                  <c:v>1142833847</c:v>
                </c:pt>
                <c:pt idx="7">
                  <c:v>1144741777</c:v>
                </c:pt>
                <c:pt idx="8">
                  <c:v>1054874461</c:v>
                </c:pt>
                <c:pt idx="9">
                  <c:v>796223433</c:v>
                </c:pt>
                <c:pt idx="10">
                  <c:v>889610972</c:v>
                </c:pt>
                <c:pt idx="11">
                  <c:v>1043491002</c:v>
                </c:pt>
                <c:pt idx="12">
                  <c:v>1195257030</c:v>
                </c:pt>
                <c:pt idx="13">
                  <c:v>1204219372</c:v>
                </c:pt>
                <c:pt idx="14">
                  <c:v>877561891</c:v>
                </c:pt>
                <c:pt idx="15">
                  <c:v>1085578037</c:v>
                </c:pt>
                <c:pt idx="16">
                  <c:v>734455816</c:v>
                </c:pt>
                <c:pt idx="17">
                  <c:v>1056063140</c:v>
                </c:pt>
                <c:pt idx="18">
                  <c:v>1783770510</c:v>
                </c:pt>
                <c:pt idx="19">
                  <c:v>1507027057</c:v>
                </c:pt>
                <c:pt idx="20">
                  <c:v>1294953834</c:v>
                </c:pt>
                <c:pt idx="21">
                  <c:v>1559061773</c:v>
                </c:pt>
                <c:pt idx="22">
                  <c:v>955817039</c:v>
                </c:pt>
                <c:pt idx="23">
                  <c:v>749336146</c:v>
                </c:pt>
                <c:pt idx="24">
                  <c:v>996672844</c:v>
                </c:pt>
                <c:pt idx="25">
                  <c:v>1223403122</c:v>
                </c:pt>
                <c:pt idx="26">
                  <c:v>1392385018</c:v>
                </c:pt>
                <c:pt idx="27">
                  <c:v>1169938468</c:v>
                </c:pt>
                <c:pt idx="28">
                  <c:v>1274159016</c:v>
                </c:pt>
                <c:pt idx="29">
                  <c:v>1239419026</c:v>
                </c:pt>
                <c:pt idx="30">
                  <c:v>919530518</c:v>
                </c:pt>
                <c:pt idx="31">
                  <c:v>1138729430</c:v>
                </c:pt>
                <c:pt idx="32">
                  <c:v>1420558340</c:v>
                </c:pt>
                <c:pt idx="33">
                  <c:v>1213174035</c:v>
                </c:pt>
                <c:pt idx="34">
                  <c:v>1302796171</c:v>
                </c:pt>
                <c:pt idx="35">
                  <c:v>1398462209</c:v>
                </c:pt>
                <c:pt idx="36">
                  <c:v>1174572153</c:v>
                </c:pt>
                <c:pt idx="37">
                  <c:v>1321414411</c:v>
                </c:pt>
                <c:pt idx="38">
                  <c:v>1296758106</c:v>
                </c:pt>
                <c:pt idx="39">
                  <c:v>1187327122</c:v>
                </c:pt>
                <c:pt idx="40">
                  <c:v>1235779815</c:v>
                </c:pt>
                <c:pt idx="41">
                  <c:v>1331140571</c:v>
                </c:pt>
                <c:pt idx="42">
                  <c:v>1251498735</c:v>
                </c:pt>
                <c:pt idx="43">
                  <c:v>1076142777</c:v>
                </c:pt>
                <c:pt idx="44">
                  <c:v>941725795</c:v>
                </c:pt>
                <c:pt idx="45">
                  <c:v>1050768845</c:v>
                </c:pt>
                <c:pt idx="46">
                  <c:v>1291195625</c:v>
                </c:pt>
                <c:pt idx="47">
                  <c:v>1557514181</c:v>
                </c:pt>
                <c:pt idx="48">
                  <c:v>1517517955</c:v>
                </c:pt>
                <c:pt idx="49">
                  <c:v>1590846475</c:v>
                </c:pt>
                <c:pt idx="50">
                  <c:v>1388899198</c:v>
                </c:pt>
                <c:pt idx="51">
                  <c:v>1069089205</c:v>
                </c:pt>
                <c:pt idx="52">
                  <c:v>1114914874</c:v>
                </c:pt>
                <c:pt idx="53">
                  <c:v>1418315045</c:v>
                </c:pt>
                <c:pt idx="54">
                  <c:v>1357590288</c:v>
                </c:pt>
                <c:pt idx="55">
                  <c:v>1400504830</c:v>
                </c:pt>
                <c:pt idx="56">
                  <c:v>1242617209</c:v>
                </c:pt>
                <c:pt idx="57">
                  <c:v>1184530116</c:v>
                </c:pt>
                <c:pt idx="58">
                  <c:v>939783161</c:v>
                </c:pt>
                <c:pt idx="59">
                  <c:v>1143968690</c:v>
                </c:pt>
                <c:pt idx="60">
                  <c:v>1287144535</c:v>
                </c:pt>
                <c:pt idx="61">
                  <c:v>1310776056</c:v>
                </c:pt>
                <c:pt idx="62">
                  <c:v>1282655901</c:v>
                </c:pt>
                <c:pt idx="63">
                  <c:v>1237772006</c:v>
                </c:pt>
                <c:pt idx="64">
                  <c:v>1077906689</c:v>
                </c:pt>
                <c:pt idx="65">
                  <c:v>943549924</c:v>
                </c:pt>
                <c:pt idx="66">
                  <c:v>1132512171</c:v>
                </c:pt>
                <c:pt idx="67">
                  <c:v>1248217063</c:v>
                </c:pt>
                <c:pt idx="68">
                  <c:v>1343365657</c:v>
                </c:pt>
                <c:pt idx="69">
                  <c:v>2250021191</c:v>
                </c:pt>
                <c:pt idx="70">
                  <c:v>1350676135</c:v>
                </c:pt>
                <c:pt idx="71">
                  <c:v>1149946980</c:v>
                </c:pt>
                <c:pt idx="72">
                  <c:v>966156743</c:v>
                </c:pt>
                <c:pt idx="73">
                  <c:v>1145525313</c:v>
                </c:pt>
                <c:pt idx="74">
                  <c:v>1253527225</c:v>
                </c:pt>
                <c:pt idx="75">
                  <c:v>1341877159</c:v>
                </c:pt>
                <c:pt idx="76">
                  <c:v>1238594589</c:v>
                </c:pt>
                <c:pt idx="77">
                  <c:v>1281821155</c:v>
                </c:pt>
                <c:pt idx="78">
                  <c:v>1106275392</c:v>
                </c:pt>
                <c:pt idx="79">
                  <c:v>913822806</c:v>
                </c:pt>
                <c:pt idx="80">
                  <c:v>1182842951</c:v>
                </c:pt>
                <c:pt idx="81">
                  <c:v>1341426098</c:v>
                </c:pt>
                <c:pt idx="82">
                  <c:v>1352952051</c:v>
                </c:pt>
                <c:pt idx="83">
                  <c:v>1287919431</c:v>
                </c:pt>
                <c:pt idx="84">
                  <c:v>1378532895</c:v>
                </c:pt>
                <c:pt idx="85">
                  <c:v>1185051883</c:v>
                </c:pt>
                <c:pt idx="86">
                  <c:v>920784899</c:v>
                </c:pt>
                <c:pt idx="87">
                  <c:v>1378373277</c:v>
                </c:pt>
                <c:pt idx="88">
                  <c:v>1558410651</c:v>
                </c:pt>
              </c:numCache>
            </c:numRef>
          </c:val>
          <c:smooth val="0"/>
          <c:extLst>
            <c:ext xmlns:c16="http://schemas.microsoft.com/office/drawing/2014/chart" uri="{C3380CC4-5D6E-409C-BE32-E72D297353CC}">
              <c16:uniqueId val="{00000000-51CA-4261-B8E1-460D7CB2B222}"/>
            </c:ext>
          </c:extLst>
        </c:ser>
        <c:ser>
          <c:idx val="1"/>
          <c:order val="1"/>
          <c:tx>
            <c:strRef>
              <c:f>'1'!$C$1</c:f>
              <c:strCache>
                <c:ptCount val="1"/>
                <c:pt idx="0">
                  <c:v>Outbound</c:v>
                </c:pt>
              </c:strCache>
            </c:strRef>
          </c:tx>
          <c:spPr>
            <a:ln w="28575" cap="rnd">
              <a:solidFill>
                <a:schemeClr val="accent2"/>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'1'!$C$2:$C$90</c:f>
              <c:numCache>
                <c:formatCode>#0.00;[Red]"-"#0.00</c:formatCode>
                <c:ptCount val="89"/>
                <c:pt idx="0">
                  <c:v>4324296287</c:v>
                </c:pt>
                <c:pt idx="1">
                  <c:v>3692014491</c:v>
                </c:pt>
                <c:pt idx="2">
                  <c:v>3953718564</c:v>
                </c:pt>
                <c:pt idx="3">
                  <c:v>4607231869</c:v>
                </c:pt>
                <c:pt idx="4">
                  <c:v>5176510167</c:v>
                </c:pt>
                <c:pt idx="5">
                  <c:v>4245691591</c:v>
                </c:pt>
                <c:pt idx="6">
                  <c:v>4435458420</c:v>
                </c:pt>
                <c:pt idx="7">
                  <c:v>4524260533</c:v>
                </c:pt>
                <c:pt idx="8">
                  <c:v>4094977304</c:v>
                </c:pt>
                <c:pt idx="9">
                  <c:v>4209931181</c:v>
                </c:pt>
                <c:pt idx="10">
                  <c:v>7061913716</c:v>
                </c:pt>
                <c:pt idx="11">
                  <c:v>9193881642</c:v>
                </c:pt>
                <c:pt idx="12">
                  <c:v>9180254299</c:v>
                </c:pt>
                <c:pt idx="13">
                  <c:v>6525268342</c:v>
                </c:pt>
                <c:pt idx="14">
                  <c:v>3879665908</c:v>
                </c:pt>
                <c:pt idx="15">
                  <c:v>2320796823</c:v>
                </c:pt>
                <c:pt idx="16">
                  <c:v>4297959506</c:v>
                </c:pt>
                <c:pt idx="17">
                  <c:v>5112057583</c:v>
                </c:pt>
                <c:pt idx="18">
                  <c:v>5198435971</c:v>
                </c:pt>
                <c:pt idx="19">
                  <c:v>4178239712</c:v>
                </c:pt>
                <c:pt idx="20">
                  <c:v>4487189348</c:v>
                </c:pt>
                <c:pt idx="21">
                  <c:v>4554026937</c:v>
                </c:pt>
                <c:pt idx="22">
                  <c:v>4282375143</c:v>
                </c:pt>
                <c:pt idx="23">
                  <c:v>4438175659</c:v>
                </c:pt>
                <c:pt idx="24">
                  <c:v>6022877242</c:v>
                </c:pt>
                <c:pt idx="25">
                  <c:v>5141890514</c:v>
                </c:pt>
                <c:pt idx="26">
                  <c:v>4564516277</c:v>
                </c:pt>
                <c:pt idx="27">
                  <c:v>5412926768</c:v>
                </c:pt>
                <c:pt idx="28">
                  <c:v>4659625285</c:v>
                </c:pt>
                <c:pt idx="29">
                  <c:v>4662307461</c:v>
                </c:pt>
                <c:pt idx="30">
                  <c:v>4635874820</c:v>
                </c:pt>
                <c:pt idx="31">
                  <c:v>4361415562</c:v>
                </c:pt>
                <c:pt idx="32">
                  <c:v>4907477165</c:v>
                </c:pt>
                <c:pt idx="33">
                  <c:v>4918325263</c:v>
                </c:pt>
                <c:pt idx="34">
                  <c:v>4234631156</c:v>
                </c:pt>
                <c:pt idx="35">
                  <c:v>4056439423</c:v>
                </c:pt>
                <c:pt idx="36">
                  <c:v>4127189938</c:v>
                </c:pt>
                <c:pt idx="37">
                  <c:v>4093584723</c:v>
                </c:pt>
                <c:pt idx="38">
                  <c:v>4488940806</c:v>
                </c:pt>
                <c:pt idx="39">
                  <c:v>4547840398</c:v>
                </c:pt>
                <c:pt idx="40">
                  <c:v>4807789894</c:v>
                </c:pt>
                <c:pt idx="41">
                  <c:v>4540521781</c:v>
                </c:pt>
                <c:pt idx="42">
                  <c:v>5456072565</c:v>
                </c:pt>
                <c:pt idx="43">
                  <c:v>4199499332</c:v>
                </c:pt>
                <c:pt idx="44">
                  <c:v>5590715566</c:v>
                </c:pt>
                <c:pt idx="45">
                  <c:v>4870350199</c:v>
                </c:pt>
                <c:pt idx="46">
                  <c:v>5748929446</c:v>
                </c:pt>
                <c:pt idx="47">
                  <c:v>5219939801</c:v>
                </c:pt>
                <c:pt idx="48">
                  <c:v>6224353621</c:v>
                </c:pt>
                <c:pt idx="49">
                  <c:v>9047444963</c:v>
                </c:pt>
                <c:pt idx="50">
                  <c:v>10153658683</c:v>
                </c:pt>
                <c:pt idx="51">
                  <c:v>8393377110</c:v>
                </c:pt>
                <c:pt idx="52">
                  <c:v>7036543269</c:v>
                </c:pt>
                <c:pt idx="53">
                  <c:v>7132446426</c:v>
                </c:pt>
                <c:pt idx="54">
                  <c:v>6359561885</c:v>
                </c:pt>
                <c:pt idx="55">
                  <c:v>13180230104</c:v>
                </c:pt>
                <c:pt idx="56">
                  <c:v>12415225242</c:v>
                </c:pt>
                <c:pt idx="57">
                  <c:v>12724757146</c:v>
                </c:pt>
                <c:pt idx="58">
                  <c:v>12754661909</c:v>
                </c:pt>
                <c:pt idx="59">
                  <c:v>12212677900</c:v>
                </c:pt>
                <c:pt idx="60">
                  <c:v>12283292706</c:v>
                </c:pt>
                <c:pt idx="61">
                  <c:v>6388726134</c:v>
                </c:pt>
                <c:pt idx="62">
                  <c:v>5339596148</c:v>
                </c:pt>
                <c:pt idx="63">
                  <c:v>5076315562</c:v>
                </c:pt>
                <c:pt idx="64">
                  <c:v>4664488940</c:v>
                </c:pt>
                <c:pt idx="65">
                  <c:v>4617543052</c:v>
                </c:pt>
                <c:pt idx="66">
                  <c:v>5051722072</c:v>
                </c:pt>
                <c:pt idx="67">
                  <c:v>4771367025</c:v>
                </c:pt>
                <c:pt idx="68">
                  <c:v>4723039538</c:v>
                </c:pt>
                <c:pt idx="69">
                  <c:v>4820486307</c:v>
                </c:pt>
                <c:pt idx="70">
                  <c:v>6177068218</c:v>
                </c:pt>
                <c:pt idx="71">
                  <c:v>7997818256</c:v>
                </c:pt>
                <c:pt idx="72">
                  <c:v>8129483506</c:v>
                </c:pt>
                <c:pt idx="73">
                  <c:v>5667324046</c:v>
                </c:pt>
                <c:pt idx="74">
                  <c:v>4745423097</c:v>
                </c:pt>
                <c:pt idx="75">
                  <c:v>5143181569</c:v>
                </c:pt>
                <c:pt idx="76">
                  <c:v>4840936978</c:v>
                </c:pt>
                <c:pt idx="77">
                  <c:v>4779555970</c:v>
                </c:pt>
                <c:pt idx="78">
                  <c:v>4832431574</c:v>
                </c:pt>
                <c:pt idx="79">
                  <c:v>4841963471</c:v>
                </c:pt>
                <c:pt idx="80">
                  <c:v>4787032324</c:v>
                </c:pt>
                <c:pt idx="81">
                  <c:v>5288316412</c:v>
                </c:pt>
                <c:pt idx="82">
                  <c:v>5020335286</c:v>
                </c:pt>
                <c:pt idx="83">
                  <c:v>4616274318</c:v>
                </c:pt>
                <c:pt idx="84">
                  <c:v>5270793237</c:v>
                </c:pt>
                <c:pt idx="85">
                  <c:v>4887586799</c:v>
                </c:pt>
                <c:pt idx="86">
                  <c:v>4554329458</c:v>
                </c:pt>
                <c:pt idx="87">
                  <c:v>5062442626</c:v>
                </c:pt>
                <c:pt idx="88">
                  <c:v>5045330272</c:v>
                </c:pt>
              </c:numCache>
            </c:numRef>
          </c:val>
          <c:smooth val="0"/>
          <c:extLst>
            <c:ext xmlns:c16="http://schemas.microsoft.com/office/drawing/2014/chart" uri="{C3380CC4-5D6E-409C-BE32-E72D297353CC}">
              <c16:uniqueId val="{00000001-51CA-4261-B8E1-460D7CB2B222}"/>
            </c:ext>
          </c:extLst>
        </c:ser>
        <c:dLbls>
          <c:showLegendKey val="0"/>
          <c:showVal val="0"/>
          <c:showCatName val="0"/>
          <c:showSerName val="0"/>
          <c:showPercent val="0"/>
          <c:showBubbleSize val="0"/>
        </c:dLbls>
        <c:smooth val="0"/>
        <c:axId val="335736544"/>
        <c:axId val="335734904"/>
      </c:lineChart>
      <c:catAx>
        <c:axId val="335736544"/>
        <c:scaling>
          <c:orientation val="minMax"/>
        </c:scaling>
        <c:delete val="0"/>
        <c:axPos val="b"/>
        <c:numFmt formatCode="[$-3409]dd\-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4904"/>
        <c:crosses val="autoZero"/>
        <c:auto val="0"/>
        <c:lblAlgn val="ctr"/>
        <c:lblOffset val="100"/>
        <c:tickLblSkip val="15"/>
        <c:noMultiLvlLbl val="1"/>
      </c:catAx>
      <c:valAx>
        <c:axId val="335734904"/>
        <c:scaling>
          <c:orientation val="minMax"/>
        </c:scaling>
        <c:delete val="0"/>
        <c:axPos val="l"/>
        <c:majorGridlines>
          <c:spPr>
            <a:ln w="9525" cap="flat" cmpd="sng" algn="ctr">
              <a:solidFill>
                <a:schemeClr val="tx1">
                  <a:lumMod val="15000"/>
                  <a:lumOff val="85000"/>
                </a:schemeClr>
              </a:solidFill>
              <a:round/>
            </a:ln>
            <a:effectLst/>
          </c:spPr>
        </c:majorGridlines>
        <c:numFmt formatCode="#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6544"/>
        <c:crosses val="autoZero"/>
        <c:crossBetween val="between"/>
        <c:dispUnits>
          <c:builtInUnit val="billions"/>
          <c:dispUnitsLbl>
            <c:layout>
              <c:manualLayout>
                <c:xMode val="edge"/>
                <c:yMode val="edge"/>
                <c:x val="6.5946748000989203E-3"/>
                <c:y val="0.41620795107033637"/>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Terabytes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37147427913526537"/>
          <c:y val="0.95122468636374569"/>
          <c:w val="0.25705123180031575"/>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tx2"/>
                </a:solidFill>
              </a:rPr>
              <a:t>Tables Per Query</a:t>
            </a:r>
          </a:p>
        </c:rich>
      </c:tx>
      <c:layout>
        <c:manualLayout>
          <c:xMode val="edge"/>
          <c:yMode val="edge"/>
          <c:x val="0.39831031480189477"/>
          <c:y val="5.75855598994111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Sheet1!$B$3</c:f>
              <c:strCache>
                <c:ptCount val="1"/>
                <c:pt idx="0">
                  <c:v>Query Count</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B74-40A6-8872-A11F80A138F9}"/>
              </c:ext>
            </c:extLst>
          </c:dPt>
          <c:dPt>
            <c:idx val="1"/>
            <c:bubble3D val="0"/>
            <c:spPr>
              <a:solidFill>
                <a:schemeClr val="accent2"/>
              </a:solidFill>
              <a:ln w="19050">
                <a:noFill/>
              </a:ln>
              <a:effectLst/>
            </c:spPr>
            <c:extLst>
              <c:ext xmlns:c16="http://schemas.microsoft.com/office/drawing/2014/chart" uri="{C3380CC4-5D6E-409C-BE32-E72D297353CC}">
                <c16:uniqueId val="{00000003-5B74-40A6-8872-A11F80A138F9}"/>
              </c:ext>
            </c:extLst>
          </c:dPt>
          <c:dPt>
            <c:idx val="2"/>
            <c:bubble3D val="0"/>
            <c:spPr>
              <a:solidFill>
                <a:schemeClr val="accent3"/>
              </a:solidFill>
              <a:ln w="19050">
                <a:noFill/>
              </a:ln>
              <a:effectLst/>
            </c:spPr>
            <c:extLst>
              <c:ext xmlns:c16="http://schemas.microsoft.com/office/drawing/2014/chart" uri="{C3380CC4-5D6E-409C-BE32-E72D297353CC}">
                <c16:uniqueId val="{00000005-5B74-40A6-8872-A11F80A138F9}"/>
              </c:ext>
            </c:extLst>
          </c:dPt>
          <c:dPt>
            <c:idx val="3"/>
            <c:bubble3D val="0"/>
            <c:spPr>
              <a:solidFill>
                <a:schemeClr val="accent4"/>
              </a:solidFill>
              <a:ln w="19050">
                <a:noFill/>
              </a:ln>
              <a:effectLst/>
            </c:spPr>
            <c:extLst>
              <c:ext xmlns:c16="http://schemas.microsoft.com/office/drawing/2014/chart" uri="{C3380CC4-5D6E-409C-BE32-E72D297353CC}">
                <c16:uniqueId val="{00000007-5B74-40A6-8872-A11F80A138F9}"/>
              </c:ext>
            </c:extLst>
          </c:dPt>
          <c:dPt>
            <c:idx val="4"/>
            <c:bubble3D val="0"/>
            <c:spPr>
              <a:solidFill>
                <a:schemeClr val="accent5"/>
              </a:solidFill>
              <a:ln w="19050">
                <a:noFill/>
              </a:ln>
              <a:effectLst/>
            </c:spPr>
            <c:extLst>
              <c:ext xmlns:c16="http://schemas.microsoft.com/office/drawing/2014/chart" uri="{C3380CC4-5D6E-409C-BE32-E72D297353CC}">
                <c16:uniqueId val="{00000009-5B74-40A6-8872-A11F80A138F9}"/>
              </c:ext>
            </c:extLst>
          </c:dPt>
          <c:dPt>
            <c:idx val="5"/>
            <c:bubble3D val="0"/>
            <c:spPr>
              <a:solidFill>
                <a:schemeClr val="accent6"/>
              </a:solidFill>
              <a:ln w="19050">
                <a:noFill/>
              </a:ln>
              <a:effectLst/>
            </c:spPr>
            <c:extLst>
              <c:ext xmlns:c16="http://schemas.microsoft.com/office/drawing/2014/chart" uri="{C3380CC4-5D6E-409C-BE32-E72D297353CC}">
                <c16:uniqueId val="{0000000B-5B74-40A6-8872-A11F80A138F9}"/>
              </c:ext>
            </c:extLst>
          </c:dPt>
          <c:dLbls>
            <c:dLbl>
              <c:idx val="0"/>
              <c:layout>
                <c:manualLayout>
                  <c:x val="-0.7225443290336786"/>
                  <c:y val="-0.12882056007020298"/>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gd name="adj1" fmla="val 18750"/>
                        <a:gd name="adj2" fmla="val -8333"/>
                        <a:gd name="adj3" fmla="val 677507"/>
                        <a:gd name="adj4" fmla="val 252726"/>
                      </a:avLst>
                    </a:prstGeom>
                    <a:noFill/>
                    <a:ln>
                      <a:noFill/>
                    </a:ln>
                  </c15:spPr>
                </c:ext>
                <c:ext xmlns:c16="http://schemas.microsoft.com/office/drawing/2014/chart" uri="{C3380CC4-5D6E-409C-BE32-E72D297353CC}">
                  <c16:uniqueId val="{00000001-5B74-40A6-8872-A11F80A138F9}"/>
                </c:ext>
              </c:extLst>
            </c:dLbl>
            <c:dLbl>
              <c:idx val="1"/>
              <c:layout>
                <c:manualLayout>
                  <c:x val="-0.22964432679838973"/>
                  <c:y val="0.31862619293550631"/>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3-5B74-40A6-8872-A11F80A138F9}"/>
                </c:ext>
              </c:extLst>
            </c:dLbl>
            <c:dLbl>
              <c:idx val="2"/>
              <c:layout>
                <c:manualLayout>
                  <c:x val="-0.2264317609270875"/>
                  <c:y val="0.23275478738534655"/>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5-5B74-40A6-8872-A11F80A138F9}"/>
                </c:ext>
              </c:extLst>
            </c:dLbl>
            <c:dLbl>
              <c:idx val="3"/>
              <c:layout>
                <c:manualLayout>
                  <c:x val="-0.22605645565955032"/>
                  <c:y val="0.13809893894449446"/>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7-5B74-40A6-8872-A11F80A138F9}"/>
                </c:ext>
              </c:extLst>
            </c:dLbl>
            <c:dLbl>
              <c:idx val="4"/>
              <c:layout>
                <c:manualLayout>
                  <c:x val="-0.22629027311784747"/>
                  <c:y val="3.2219196335321471E-2"/>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9-5B74-40A6-8872-A11F80A138F9}"/>
                </c:ext>
              </c:extLst>
            </c:dLbl>
            <c:dLbl>
              <c:idx val="5"/>
              <c:layout>
                <c:manualLayout>
                  <c:x val="-0.22284388978824807"/>
                  <c:y val="-5.8691021277637666E-2"/>
                </c:manualLayout>
              </c:layout>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0">
                  <a:spAutoFit/>
                </a:bodyPr>
                <a:lstStyle/>
                <a:p>
                  <a:pPr algn="l">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borderCallout1">
                      <a:avLst/>
                    </a:prstGeom>
                    <a:noFill/>
                    <a:ln>
                      <a:noFill/>
                    </a:ln>
                  </c15:spPr>
                </c:ext>
                <c:ext xmlns:c16="http://schemas.microsoft.com/office/drawing/2014/chart" uri="{C3380CC4-5D6E-409C-BE32-E72D297353CC}">
                  <c16:uniqueId val="{0000000B-5B74-40A6-8872-A11F80A138F9}"/>
                </c:ext>
              </c:extLst>
            </c:dLbl>
            <c:numFmt formatCode="0.00%" sourceLinked="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borderCallout1">
                    <a:avLst/>
                  </a:prstGeom>
                  <a:noFill/>
                  <a:ln>
                    <a:noFill/>
                  </a:ln>
                </c15:spPr>
              </c:ext>
            </c:extLst>
          </c:dLbls>
          <c:cat>
            <c:strRef>
              <c:f>Sheet1!$A$4:$A$9</c:f>
              <c:strCache>
                <c:ptCount val="6"/>
                <c:pt idx="0">
                  <c:v>1 Table</c:v>
                </c:pt>
                <c:pt idx="1">
                  <c:v>2 Tables</c:v>
                </c:pt>
                <c:pt idx="2">
                  <c:v>3 Tables</c:v>
                </c:pt>
                <c:pt idx="3">
                  <c:v>4 Tables</c:v>
                </c:pt>
                <c:pt idx="4">
                  <c:v>5 Tables</c:v>
                </c:pt>
                <c:pt idx="5">
                  <c:v>5+ Tables</c:v>
                </c:pt>
              </c:strCache>
            </c:strRef>
          </c:cat>
          <c:val>
            <c:numRef>
              <c:f>Sheet1!$B$4:$B$9</c:f>
              <c:numCache>
                <c:formatCode>#,##0</c:formatCode>
                <c:ptCount val="6"/>
                <c:pt idx="0">
                  <c:v>123231877</c:v>
                </c:pt>
                <c:pt idx="1">
                  <c:v>4145938</c:v>
                </c:pt>
                <c:pt idx="2">
                  <c:v>547005</c:v>
                </c:pt>
                <c:pt idx="3">
                  <c:v>923205</c:v>
                </c:pt>
                <c:pt idx="4">
                  <c:v>279292</c:v>
                </c:pt>
                <c:pt idx="5">
                  <c:v>993109</c:v>
                </c:pt>
              </c:numCache>
            </c:numRef>
          </c:val>
          <c:extLst>
            <c:ext xmlns:c16="http://schemas.microsoft.com/office/drawing/2014/chart" uri="{C3380CC4-5D6E-409C-BE32-E72D297353CC}">
              <c16:uniqueId val="{0000000C-5B74-40A6-8872-A11F80A138F9}"/>
            </c:ext>
          </c:extLst>
        </c:ser>
        <c:dLbls>
          <c:showLegendKey val="0"/>
          <c:showVal val="0"/>
          <c:showCatName val="0"/>
          <c:showSerName val="0"/>
          <c:showPercent val="0"/>
          <c:showBubbleSize val="0"/>
          <c:showLeaderLines val="1"/>
        </c:dLbls>
        <c:firstSliceAng val="272"/>
        <c:holeSize val="3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[ML_Quotas.xlsx]1!PivotTable1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a:solidFill>
                  <a:schemeClr val="tx1"/>
                </a:solidFill>
              </a:rPr>
              <a:t>Daily</a:t>
            </a:r>
            <a:r>
              <a:rPr lang="en-US" sz="1050" baseline="0">
                <a:solidFill>
                  <a:schemeClr val="tx1"/>
                </a:solidFill>
              </a:rPr>
              <a:t> Tables with more than 1500 Inserts / Updates / Deletes per Table Per Day</a:t>
            </a:r>
            <a:endParaRPr lang="en-US" sz="1050">
              <a:solidFill>
                <a:schemeClr val="tx1"/>
              </a:solidFill>
            </a:endParaRPr>
          </a:p>
        </c:rich>
      </c:tx>
      <c:layout>
        <c:manualLayout>
          <c:xMode val="edge"/>
          <c:yMode val="edge"/>
          <c:x val="0.1172946231788797"/>
          <c:y val="2.75229357798165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8315241017681212E-2"/>
          <c:y val="0.11036697247706422"/>
          <c:w val="0.90839163334951378"/>
          <c:h val="0.7490214067278288"/>
        </c:manualLayout>
      </c:layout>
      <c:lineChart>
        <c:grouping val="standard"/>
        <c:varyColors val="0"/>
        <c:ser>
          <c:idx val="0"/>
          <c:order val="0"/>
          <c:tx>
            <c:strRef>
              <c:f>'1'!$I$2</c:f>
              <c:strCache>
                <c:ptCount val="1"/>
                <c:pt idx="0">
                  <c:v>Total</c:v>
                </c:pt>
              </c:strCache>
            </c:strRef>
          </c:tx>
          <c:spPr>
            <a:ln w="28575" cap="rnd">
              <a:solidFill>
                <a:schemeClr val="accent3"/>
              </a:solidFill>
              <a:round/>
            </a:ln>
            <a:effectLst/>
          </c:spPr>
          <c:marker>
            <c:symbol val="none"/>
          </c:marker>
          <c:cat>
            <c:strRef>
              <c:f>'1'!$H$3:$H$33</c:f>
              <c:strCache>
                <c:ptCount val="30"/>
                <c:pt idx="0">
                  <c:v>2020-08-05</c:v>
                </c:pt>
                <c:pt idx="1">
                  <c:v>2020-08-06</c:v>
                </c:pt>
                <c:pt idx="2">
                  <c:v>2020-08-07</c:v>
                </c:pt>
                <c:pt idx="3">
                  <c:v>2020-08-08</c:v>
                </c:pt>
                <c:pt idx="4">
                  <c:v>2020-08-09</c:v>
                </c:pt>
                <c:pt idx="5">
                  <c:v>2020-08-10</c:v>
                </c:pt>
                <c:pt idx="6">
                  <c:v>2020-08-11</c:v>
                </c:pt>
                <c:pt idx="7">
                  <c:v>2020-08-12</c:v>
                </c:pt>
                <c:pt idx="8">
                  <c:v>2020-08-13</c:v>
                </c:pt>
                <c:pt idx="9">
                  <c:v>2020-08-14</c:v>
                </c:pt>
                <c:pt idx="10">
                  <c:v>2020-08-15</c:v>
                </c:pt>
                <c:pt idx="11">
                  <c:v>2020-08-16</c:v>
                </c:pt>
                <c:pt idx="12">
                  <c:v>2020-08-17</c:v>
                </c:pt>
                <c:pt idx="13">
                  <c:v>2020-08-18</c:v>
                </c:pt>
                <c:pt idx="14">
                  <c:v>2020-08-19</c:v>
                </c:pt>
                <c:pt idx="15">
                  <c:v>2020-08-20</c:v>
                </c:pt>
                <c:pt idx="16">
                  <c:v>2020-08-21</c:v>
                </c:pt>
                <c:pt idx="17">
                  <c:v>2020-08-22</c:v>
                </c:pt>
                <c:pt idx="18">
                  <c:v>2020-08-23</c:v>
                </c:pt>
                <c:pt idx="19">
                  <c:v>2020-08-24</c:v>
                </c:pt>
                <c:pt idx="20">
                  <c:v>2020-08-25</c:v>
                </c:pt>
                <c:pt idx="21">
                  <c:v>2020-08-26</c:v>
                </c:pt>
                <c:pt idx="22">
                  <c:v>2020-08-27</c:v>
                </c:pt>
                <c:pt idx="23">
                  <c:v>2020-08-28</c:v>
                </c:pt>
                <c:pt idx="24">
                  <c:v>2020-08-29</c:v>
                </c:pt>
                <c:pt idx="25">
                  <c:v>2020-08-30</c:v>
                </c:pt>
                <c:pt idx="26">
                  <c:v>2020-08-31</c:v>
                </c:pt>
                <c:pt idx="27">
                  <c:v>2020-09-01</c:v>
                </c:pt>
                <c:pt idx="28">
                  <c:v>2020-09-02</c:v>
                </c:pt>
                <c:pt idx="29">
                  <c:v>2020-09-03</c:v>
                </c:pt>
              </c:strCache>
            </c:strRef>
          </c:cat>
          <c:val>
            <c:numRef>
              <c:f>'1'!$I$3:$I$33</c:f>
              <c:numCache>
                <c:formatCode>General</c:formatCode>
                <c:ptCount val="30"/>
                <c:pt idx="0">
                  <c:v>89</c:v>
                </c:pt>
                <c:pt idx="1">
                  <c:v>126</c:v>
                </c:pt>
                <c:pt idx="2">
                  <c:v>143</c:v>
                </c:pt>
                <c:pt idx="3">
                  <c:v>173</c:v>
                </c:pt>
                <c:pt idx="4">
                  <c:v>183</c:v>
                </c:pt>
                <c:pt idx="5">
                  <c:v>131</c:v>
                </c:pt>
                <c:pt idx="6">
                  <c:v>102</c:v>
                </c:pt>
                <c:pt idx="7">
                  <c:v>85</c:v>
                </c:pt>
                <c:pt idx="8">
                  <c:v>84</c:v>
                </c:pt>
                <c:pt idx="9">
                  <c:v>115</c:v>
                </c:pt>
                <c:pt idx="10">
                  <c:v>172</c:v>
                </c:pt>
                <c:pt idx="11">
                  <c:v>159</c:v>
                </c:pt>
                <c:pt idx="12">
                  <c:v>113</c:v>
                </c:pt>
                <c:pt idx="13">
                  <c:v>85</c:v>
                </c:pt>
                <c:pt idx="14">
                  <c:v>107</c:v>
                </c:pt>
                <c:pt idx="15">
                  <c:v>97</c:v>
                </c:pt>
                <c:pt idx="16">
                  <c:v>89</c:v>
                </c:pt>
                <c:pt idx="17">
                  <c:v>173</c:v>
                </c:pt>
                <c:pt idx="18">
                  <c:v>167</c:v>
                </c:pt>
                <c:pt idx="19">
                  <c:v>47</c:v>
                </c:pt>
                <c:pt idx="20">
                  <c:v>99</c:v>
                </c:pt>
                <c:pt idx="21">
                  <c:v>88</c:v>
                </c:pt>
                <c:pt idx="22">
                  <c:v>77</c:v>
                </c:pt>
                <c:pt idx="23">
                  <c:v>106</c:v>
                </c:pt>
                <c:pt idx="24">
                  <c:v>165</c:v>
                </c:pt>
                <c:pt idx="25">
                  <c:v>137</c:v>
                </c:pt>
                <c:pt idx="26">
                  <c:v>80</c:v>
                </c:pt>
                <c:pt idx="27">
                  <c:v>120</c:v>
                </c:pt>
                <c:pt idx="28">
                  <c:v>116</c:v>
                </c:pt>
                <c:pt idx="29">
                  <c:v>88</c:v>
                </c:pt>
              </c:numCache>
            </c:numRef>
          </c:val>
          <c:smooth val="0"/>
          <c:extLst>
            <c:ext xmlns:c16="http://schemas.microsoft.com/office/drawing/2014/chart" uri="{C3380CC4-5D6E-409C-BE32-E72D297353CC}">
              <c16:uniqueId val="{00000000-E6BF-A747-8B87-110A447252A8}"/>
            </c:ext>
          </c:extLst>
        </c:ser>
        <c:dLbls>
          <c:showLegendKey val="0"/>
          <c:showVal val="0"/>
          <c:showCatName val="0"/>
          <c:showSerName val="0"/>
          <c:showPercent val="0"/>
          <c:showBubbleSize val="0"/>
        </c:dLbls>
        <c:smooth val="0"/>
        <c:axId val="732215504"/>
        <c:axId val="732214520"/>
      </c:lineChart>
      <c:catAx>
        <c:axId val="732215504"/>
        <c:scaling>
          <c:orientation val="minMax"/>
        </c:scaling>
        <c:delete val="0"/>
        <c:axPos val="b"/>
        <c:numFmt formatCode="[$-3409]dd\-mmm\-yy;@" sourceLinked="0"/>
        <c:majorTickMark val="none"/>
        <c:minorTickMark val="none"/>
        <c:tickLblPos val="nextTo"/>
        <c:spPr>
          <a:noFill/>
          <a:ln w="222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4520"/>
        <c:crosses val="autoZero"/>
        <c:auto val="1"/>
        <c:lblAlgn val="ctr"/>
        <c:lblOffset val="100"/>
        <c:tickLblSkip val="5"/>
        <c:noMultiLvlLbl val="0"/>
      </c:catAx>
      <c:valAx>
        <c:axId val="73221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5504"/>
        <c:crosses val="autoZero"/>
        <c:crossBetween val="between"/>
      </c:valAx>
      <c:spPr>
        <a:noFill/>
        <a:ln>
          <a:noFill/>
        </a:ln>
        <a:effectLst/>
      </c:spPr>
    </c:plotArea>
    <c:legend>
      <c:legendPos val="r"/>
      <c:layout>
        <c:manualLayout>
          <c:xMode val="edge"/>
          <c:yMode val="edge"/>
          <c:x val="0.3979095683176167"/>
          <c:y val="0.94822702208095555"/>
          <c:w val="0.20291314214854234"/>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21-02-03T16:30:15.762" idx="6">
    <p:pos x="10" y="10"/>
    <p:text>This message comes off as too cloud-phobic to me... perhaps something like "Planning for Success in the Cloud" or something more positive. </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21-02-03T16:12:36.217" idx="3">
    <p:pos x="10" y="10"/>
    <p:text>This is a very friendly design... is it too friendly, given the gravity of the content?   This content should be a little scary for customers.</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21-02-03T16:29:21.440" idx="5">
    <p:pos x="10" y="10"/>
    <p:text>This is a very friendly design... is it too friendly, given the gravity of the content?   This content should be a little scary for customers.</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02-02T19:43:17.263" idx="9">
    <p:pos x="8252" y="2354"/>
    <p:text>We can use some thing like "Vantage -- Success through Value Delivery" as the title</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21-02-03T09:18:27.992" idx="1">
    <p:pos x="10" y="10"/>
    <p:text>Cloud native database offerings</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2-03T16:06:38.408" idx="1">
    <p:pos x="10" y="10"/>
    <p:text>I think the message is:  understand where the cloud differs, and where it is the same.  Calling out "Hidden Dangers" sounds too cloud-phobic for Teradata's cloud-first strategy.</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2-02T19:30:48.733" idx="1">
    <p:pos x="10" y="10"/>
    <p:text>I cant link the image to the title here.</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2-02T19:32:08.787" idx="3">
    <p:pos x="2966" y="778"/>
    <p:text>Changed Capacitor to Colossus</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2-02T19:34:09.619" idx="4">
    <p:pos x="10" y="10"/>
    <p:text>Since we are talking about the competitor here, should we use their color instead of Orange? We are describing their architecture. The original image came from their website.</p:text>
    <p:extLst>
      <p:ext uri="{C676402C-5697-4E1C-873F-D02D1690AC5C}">
        <p15:threadingInfo xmlns:p15="http://schemas.microsoft.com/office/powerpoint/2012/main" timeZoneBias="0"/>
      </p:ext>
    </p:extLst>
  </p:cm>
  <p:cm authorId="4" dt="2021-02-03T16:34:08.476" idx="7">
    <p:pos x="10" y="106"/>
    <p:text>Agree, maybe make the arrows match the previous slide (grey dotted), or Google-blue</p:text>
    <p:extLst>
      <p:ext uri="{C676402C-5697-4E1C-873F-D02D1690AC5C}">
        <p15:threadingInfo xmlns:p15="http://schemas.microsoft.com/office/powerpoint/2012/main" timeZoneBias="480">
          <p15:parentCm authorId="2" idx="4"/>
        </p15:threadingInfo>
      </p:ext>
    </p:extLst>
  </p:cm>
  <p:cm authorId="4" dt="2021-02-03T16:08:21.164" idx="2">
    <p:pos x="106" y="106"/>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21-02-03T16:17:46.583" idx="1">
    <p:pos x="7318" y="249"/>
    <p:text>title changed to "Key System Metrics"</p:text>
    <p:extLst>
      <p:ext uri="{C676402C-5697-4E1C-873F-D02D1690AC5C}">
        <p15:threadingInfo xmlns:p15="http://schemas.microsoft.com/office/powerpoint/2012/main" timeZoneBias="480"/>
      </p:ext>
    </p:extLst>
  </p:cm>
  <p:cm authorId="4" dt="2021-02-03T16:21:16.165" idx="4">
    <p:pos x="5411" y="2591"/>
    <p:text>Can we put "Concurrent Queries" at the bottom, so it's easier / less disruptive to pull off for the TCA version?</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5"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5" idx="2"/>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2-02T19:36:48.250" idx="6">
    <p:pos x="10" y="10"/>
    <p:text>Can we remove .00 from the Y-axis scale and make it 2,4,6,8 etc.</p:text>
    <p:extLst>
      <p:ext uri="{C676402C-5697-4E1C-873F-D02D1690AC5C}">
        <p15:threadingInfo xmlns:p15="http://schemas.microsoft.com/office/powerpoint/2012/main" timeZoneBias="0"/>
      </p:ext>
    </p:extLst>
  </p:cm>
  <p:cm authorId="4" dt="2021-02-03T16:35:49.421" idx="9">
    <p:pos x="10" y="106"/>
    <p:text>Fawad, I'll make note of this when we generate the actual graphic</p:text>
    <p:extLst>
      <p:ext uri="{C676402C-5697-4E1C-873F-D02D1690AC5C}">
        <p15:threadingInfo xmlns:p15="http://schemas.microsoft.com/office/powerpoint/2012/main" timeZoneBias="480">
          <p15:parentCm authorId="2" idx="6"/>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2-02T19:38:11.442" idx="7">
    <p:pos x="10" y="10"/>
    <p:text>The pie chart is not adding any value here. We can add a new column in the table with the % of queries. [@Hilton, Stephen] we can add some commentary here about high volume but low unit value per query and low volume but high unit value per query.</p:text>
    <p:extLst>
      <p:ext uri="{C676402C-5697-4E1C-873F-D02D1690AC5C}">
        <p15:threadingInfo xmlns:p15="http://schemas.microsoft.com/office/powerpoint/2012/main" timeZoneBias="0"/>
      </p:ext>
    </p:extLst>
  </p:cm>
  <p:cm authorId="2" dt="2021-02-02T19:39:28.686" idx="8">
    <p:pos x="106" y="106"/>
    <p:text>Court, please add a text label with space for some commentary instead of the Pie.</p:text>
    <p:extLst>
      <p:ext uri="{C676402C-5697-4E1C-873F-D02D1690AC5C}">
        <p15:threadingInfo xmlns:p15="http://schemas.microsoft.com/office/powerpoint/2012/main" timeZoneBias="0"/>
      </p:ext>
    </p:extLst>
  </p:cm>
  <p:cm authorId="4" dt="2021-02-03T16:39:20.720" idx="10">
    <p:pos x="106" y="202"/>
    <p:text>What if we limit this to only SELECT statements?   The problem here are all the tactical workloads, like Single-AMP lookups and Singleton Inserts.  If we only look at "Analytic" queries, it'll look a lot more complex (aka 90% not 1 view)</p:text>
    <p:extLst>
      <p:ext uri="{C676402C-5697-4E1C-873F-D02D1690AC5C}">
        <p15:threadingInfo xmlns:p15="http://schemas.microsoft.com/office/powerpoint/2012/main" timeZoneBias="480">
          <p15:parentCm authorId="2" idx="8"/>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REPLACE04 (done)</a:t>
            </a:r>
          </a:p>
        </p:txBody>
      </p:sp>
      <p:sp>
        <p:nvSpPr>
          <p:cNvPr id="4" name="Slide Number Placeholder 3"/>
          <p:cNvSpPr>
            <a:spLocks noGrp="1"/>
          </p:cNvSpPr>
          <p:nvPr>
            <p:ph type="sldNum" sz="quarter" idx="5"/>
          </p:nvPr>
        </p:nvSpPr>
        <p:spPr/>
        <p:txBody>
          <a:bodyPr/>
          <a:lstStyle/>
          <a:p>
            <a:fld id="{FFDCFA53-E6C0-FD4E-82A8-4284543D7962}" type="slidenum">
              <a:rPr lang="en-US" smtClean="0"/>
              <a:t>20</a:t>
            </a:fld>
            <a:endParaRPr lang="en-US"/>
          </a:p>
        </p:txBody>
      </p:sp>
    </p:spTree>
    <p:extLst>
      <p:ext uri="{BB962C8B-B14F-4D97-AF65-F5344CB8AC3E}">
        <p14:creationId xmlns:p14="http://schemas.microsoft.com/office/powerpoint/2010/main" val="261877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REPLACE05</a:t>
            </a:r>
            <a:endParaRPr lang="en-US" dirty="0">
              <a:solidFill>
                <a:schemeClr val="tx2"/>
              </a:solidFill>
            </a:endParaRPr>
          </a:p>
          <a:p>
            <a:pPr defTabSz="934974">
              <a:defRPr/>
            </a:pPr>
            <a:r>
              <a:rPr lang="en-US" dirty="0">
                <a:solidFill>
                  <a:schemeClr val="tx2"/>
                </a:solidFill>
              </a:rPr>
              <a:t>Joins…(LEFT)</a:t>
            </a:r>
          </a:p>
          <a:p>
            <a:pPr defTabSz="934974">
              <a:defRPr/>
            </a:pPr>
            <a:r>
              <a:rPr lang="en-US" dirty="0">
                <a:solidFill>
                  <a:schemeClr val="tx2"/>
                </a:solidFill>
              </a:rPr>
              <a:t>DBQL Results Package</a:t>
            </a:r>
          </a:p>
          <a:p>
            <a:pPr defTabSz="934974">
              <a:defRPr/>
            </a:pPr>
            <a:r>
              <a:rPr lang="en-US" dirty="0">
                <a:solidFill>
                  <a:schemeClr val="tx2"/>
                </a:solidFill>
              </a:rPr>
              <a:t>ML_Consumption1.xlsx</a:t>
            </a:r>
          </a:p>
          <a:p>
            <a:pPr defTabSz="934974">
              <a:defRPr/>
            </a:pPr>
            <a:r>
              <a:rPr lang="en-US" dirty="0">
                <a:solidFill>
                  <a:schemeClr val="tx2"/>
                </a:solidFill>
              </a:rPr>
              <a:t>Tab 4</a:t>
            </a:r>
          </a:p>
          <a:p>
            <a:pPr defTabSz="934974">
              <a:defRPr/>
            </a:pPr>
            <a:endParaRPr lang="en-US" dirty="0">
              <a:solidFill>
                <a:schemeClr val="tx2"/>
              </a:solidFill>
            </a:endParaRPr>
          </a:p>
          <a:p>
            <a:pPr defTabSz="934974">
              <a:defRPr/>
            </a:pPr>
            <a:r>
              <a:rPr lang="en-US" dirty="0">
                <a:solidFill>
                  <a:schemeClr val="tx2"/>
                </a:solidFill>
              </a:rPr>
              <a:t>Copy and format</a:t>
            </a:r>
          </a:p>
          <a:p>
            <a:endParaRPr lang="en-US" dirty="0"/>
          </a:p>
          <a:p>
            <a:r>
              <a:rPr lang="en-US" dirty="0"/>
              <a:t>Query Types… RIGHT</a:t>
            </a:r>
          </a:p>
          <a:p>
            <a:pPr defTabSz="934974">
              <a:defRPr/>
            </a:pPr>
            <a:r>
              <a:rPr lang="en-US" dirty="0">
                <a:solidFill>
                  <a:schemeClr val="tx2"/>
                </a:solidFill>
              </a:rPr>
              <a:t>DBQL Results Package</a:t>
            </a:r>
          </a:p>
          <a:p>
            <a:pPr defTabSz="934974">
              <a:defRPr/>
            </a:pPr>
            <a:r>
              <a:rPr lang="en-US" dirty="0">
                <a:solidFill>
                  <a:schemeClr val="tx2"/>
                </a:solidFill>
              </a:rPr>
              <a:t>ML_Consumption2.xlsx</a:t>
            </a:r>
          </a:p>
          <a:p>
            <a:pPr defTabSz="934974">
              <a:defRPr/>
            </a:pPr>
            <a:r>
              <a:rPr lang="en-US" dirty="0">
                <a:solidFill>
                  <a:schemeClr val="tx2"/>
                </a:solidFill>
              </a:rPr>
              <a:t>Tab 5</a:t>
            </a:r>
          </a:p>
          <a:p>
            <a:pPr defTabSz="934974">
              <a:defRPr/>
            </a:pPr>
            <a:r>
              <a:rPr lang="en-US" dirty="0">
                <a:solidFill>
                  <a:schemeClr val="tx2"/>
                </a:solidFill>
              </a:rPr>
              <a:t>Pivot Table</a:t>
            </a:r>
          </a:p>
          <a:p>
            <a:endParaRPr lang="en-US" dirty="0"/>
          </a:p>
          <a:p>
            <a:pPr defTabSz="934974">
              <a:defRPr/>
            </a:pPr>
            <a:r>
              <a:rPr lang="en-US" dirty="0">
                <a:solidFill>
                  <a:schemeClr val="tx2"/>
                </a:solidFill>
              </a:rPr>
              <a:t>Copy the top X rows</a:t>
            </a:r>
          </a:p>
          <a:p>
            <a:r>
              <a:rPr lang="en-US" dirty="0"/>
              <a:t>Format</a:t>
            </a:r>
          </a:p>
        </p:txBody>
      </p:sp>
      <p:sp>
        <p:nvSpPr>
          <p:cNvPr id="4" name="Slide Number Placeholder 3"/>
          <p:cNvSpPr>
            <a:spLocks noGrp="1"/>
          </p:cNvSpPr>
          <p:nvPr>
            <p:ph type="sldNum" sz="quarter" idx="5"/>
          </p:nvPr>
        </p:nvSpPr>
        <p:spPr/>
        <p:txBody>
          <a:bodyPr/>
          <a:lstStyle/>
          <a:p>
            <a:fld id="{6E722640-B1CC-483F-9E6D-83B1F4A496A7}" type="slidenum">
              <a:rPr lang="en-US" smtClean="0"/>
              <a:t>21</a:t>
            </a:fld>
            <a:endParaRPr lang="en-US"/>
          </a:p>
        </p:txBody>
      </p:sp>
    </p:spTree>
    <p:extLst>
      <p:ext uri="{BB962C8B-B14F-4D97-AF65-F5344CB8AC3E}">
        <p14:creationId xmlns:p14="http://schemas.microsoft.com/office/powerpoint/2010/main" val="3209319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REPLACE06</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267512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71826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bq_appid_detail.csv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24</a:t>
            </a:fld>
            <a:endParaRPr lang="en-US"/>
          </a:p>
        </p:txBody>
      </p:sp>
    </p:spTree>
    <p:extLst>
      <p:ext uri="{BB962C8B-B14F-4D97-AF65-F5344CB8AC3E}">
        <p14:creationId xmlns:p14="http://schemas.microsoft.com/office/powerpoint/2010/main" val="286028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hlinkClick r:id="rId3"/>
              </a:rPr>
              <a:t>https://cloud.google.com/bigquery/quotas</a:t>
            </a:r>
            <a:endParaRPr lang="en-US" sz="1800" dirty="0"/>
          </a:p>
          <a:p>
            <a:r>
              <a:rPr lang="en-US" sz="1800" dirty="0"/>
              <a:t>Customers can request to get some of the limits changed but they will always be finite.</a:t>
            </a:r>
          </a:p>
          <a:p>
            <a:pPr lvl="1"/>
            <a:r>
              <a:rPr lang="en-US" sz="1600" dirty="0"/>
              <a:t>Change to the limits results in extra cost which is not advertised publicly. </a:t>
            </a:r>
          </a:p>
          <a:p>
            <a:r>
              <a:rPr lang="en-US" sz="1800" dirty="0"/>
              <a:t>Google may increase the daily limits but they will never be eliminated because of the Serverless design</a:t>
            </a:r>
          </a:p>
          <a:p>
            <a:endParaRPr lang="en-US" sz="1800" dirty="0"/>
          </a:p>
        </p:txBody>
      </p:sp>
      <p:sp>
        <p:nvSpPr>
          <p:cNvPr id="4" name="Slide Number Placeholder 3"/>
          <p:cNvSpPr>
            <a:spLocks noGrp="1"/>
          </p:cNvSpPr>
          <p:nvPr>
            <p:ph type="sldNum" sz="quarter" idx="5"/>
          </p:nvPr>
        </p:nvSpPr>
        <p:spPr/>
        <p:txBody>
          <a:bodyPr/>
          <a:lstStyle/>
          <a:p>
            <a:fld id="{FFDCFA53-E6C0-FD4E-82A8-4284543D7962}" type="slidenum">
              <a:rPr lang="en-US" smtClean="0"/>
              <a:t>26</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16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REPLACE11</a:t>
            </a:r>
          </a:p>
          <a:p>
            <a:endParaRPr lang="en-US" dirty="0"/>
          </a:p>
          <a:p>
            <a:r>
              <a:rPr lang="en-US" dirty="0"/>
              <a:t>System database excluded:</a:t>
            </a:r>
          </a:p>
          <a:p>
            <a:endParaRPr lang="en-US" dirty="0"/>
          </a:p>
          <a:p>
            <a:r>
              <a:rPr lang="en-US" dirty="0" err="1"/>
              <a:t>DatabaseName</a:t>
            </a:r>
            <a:r>
              <a:rPr lang="en-US" dirty="0"/>
              <a:t> NOT IN ('All', '</a:t>
            </a:r>
            <a:r>
              <a:rPr lang="en-US" dirty="0" err="1"/>
              <a:t>Crashdumps</a:t>
            </a:r>
            <a:r>
              <a:rPr lang="en-US" dirty="0"/>
              <a:t>', 'DBC', '</a:t>
            </a:r>
            <a:r>
              <a:rPr lang="en-US" dirty="0" err="1"/>
              <a:t>dbcmngr</a:t>
            </a:r>
            <a:r>
              <a:rPr lang="en-US" dirty="0"/>
              <a:t>’, 'Default', '</a:t>
            </a:r>
            <a:r>
              <a:rPr lang="en-US" dirty="0" err="1"/>
              <a:t>External_AP</a:t>
            </a:r>
            <a:r>
              <a:rPr lang="en-US" dirty="0"/>
              <a:t>', 'EXTUSER', '</a:t>
            </a:r>
            <a:r>
              <a:rPr lang="en-US" dirty="0" err="1"/>
              <a:t>LockLogShredder</a:t>
            </a:r>
            <a:r>
              <a:rPr lang="en-US" dirty="0"/>
              <a:t>', 'PUBLIC','</a:t>
            </a:r>
            <a:r>
              <a:rPr lang="en-US" dirty="0" err="1"/>
              <a:t>Sys_Calendar</a:t>
            </a:r>
            <a:r>
              <a:rPr lang="en-US" dirty="0"/>
              <a:t>', '</a:t>
            </a:r>
            <a:r>
              <a:rPr lang="en-US" dirty="0" err="1"/>
              <a:t>SysAdmin</a:t>
            </a:r>
            <a:r>
              <a:rPr lang="en-US" dirty="0"/>
              <a:t>', 'SYSBAR', 'SYSJDBC', 'SYSLIB','</a:t>
            </a:r>
            <a:r>
              <a:rPr lang="en-US" dirty="0" err="1"/>
              <a:t>SystemFe</a:t>
            </a:r>
            <a:r>
              <a:rPr lang="en-US" dirty="0"/>
              <a:t>', 'SYSUDTLIB', 'SYSUIF', 'TD_SERVER_DB', '</a:t>
            </a:r>
            <a:r>
              <a:rPr lang="en-US" dirty="0" err="1"/>
              <a:t>TDStats</a:t>
            </a:r>
            <a:r>
              <a:rPr lang="en-US" dirty="0"/>
              <a:t>','TD_SYSGPL', 'TD_SYSXML', '</a:t>
            </a:r>
            <a:r>
              <a:rPr lang="en-US" dirty="0" err="1"/>
              <a:t>TDMaps</a:t>
            </a:r>
            <a:r>
              <a:rPr lang="en-US" dirty="0"/>
              <a:t>', 'TDPUSER', 'TDQCD','</a:t>
            </a:r>
            <a:r>
              <a:rPr lang="en-US" dirty="0" err="1"/>
              <a:t>tdwm</a:t>
            </a:r>
            <a:r>
              <a:rPr lang="en-US" dirty="0"/>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58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54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native database offerings</a:t>
            </a:r>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35</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a:t>
            </a:r>
            <a:r>
              <a:rPr lang="en-US" err="1"/>
              <a:t>BigQuery</a:t>
            </a:r>
            <a:r>
              <a:rPr lang="en-US"/>
              <a:t>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err="1"/>
              <a:t>project.dataset.table</a:t>
            </a:r>
            <a:endParaRPr lang="en-US"/>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slots execute individual units of work at each stage of the query. For example, if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request any number of slots for a particular stage of a query. The number of slots requested is not related to the amount of capacity you purchase, but rather an indication of the most optimal parallelization factor chosen by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slots execute individual units of work at each stage of the query. For example, if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can request any number of slots for a particular stage of a query. The number of slots requested is not related to the amount of capacity you purchase, but rather an indication of the most optimal parallelization factor chosen by </a:t>
            </a: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BigQuery</a:t>
            </a:r>
            <a:r>
              <a:rPr lang="en-US" sz="1200" b="0" i="0" kern="1200">
                <a:solidFill>
                  <a:schemeClr val="tx1"/>
                </a:solidFill>
                <a:effectLst/>
                <a:latin typeface="+mn-lt"/>
                <a:ea typeface="+mn-ea"/>
                <a:cs typeface="+mn-cs"/>
              </a:rPr>
              <a:t>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281399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REPLACE01</a:t>
            </a:r>
          </a:p>
        </p:txBody>
      </p:sp>
      <p:sp>
        <p:nvSpPr>
          <p:cNvPr id="4" name="Slide Number Placeholder 3"/>
          <p:cNvSpPr>
            <a:spLocks noGrp="1"/>
          </p:cNvSpPr>
          <p:nvPr>
            <p:ph type="sldNum" sz="quarter" idx="5"/>
          </p:nvPr>
        </p:nvSpPr>
        <p:spPr/>
        <p:txBody>
          <a:bodyPr/>
          <a:lstStyle/>
          <a:p>
            <a:fld id="{FFDCFA53-E6C0-FD4E-82A8-4284543D7962}" type="slidenum">
              <a:rPr lang="en-US" smtClean="0"/>
              <a:t>12</a:t>
            </a:fld>
            <a:endParaRPr lang="en-US"/>
          </a:p>
        </p:txBody>
      </p:sp>
    </p:spTree>
    <p:extLst>
      <p:ext uri="{BB962C8B-B14F-4D97-AF65-F5344CB8AC3E}">
        <p14:creationId xmlns:p14="http://schemas.microsoft.com/office/powerpoint/2010/main" val="413881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295062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www.hostdime.com</a:t>
            </a:r>
            <a:r>
              <a:rPr lang="en-US"/>
              <a:t>/blog/data-egress-fees-cloud/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REPLACE03</a:t>
            </a:r>
          </a:p>
        </p:txBody>
      </p:sp>
      <p:sp>
        <p:nvSpPr>
          <p:cNvPr id="4" name="Slide Number Placeholder 3"/>
          <p:cNvSpPr>
            <a:spLocks noGrp="1"/>
          </p:cNvSpPr>
          <p:nvPr>
            <p:ph type="sldNum" sz="quarter" idx="5"/>
          </p:nvPr>
        </p:nvSpPr>
        <p:spPr/>
        <p:txBody>
          <a:bodyPr/>
          <a:lstStyle/>
          <a:p>
            <a:fld id="{FFDCFA53-E6C0-FD4E-82A8-4284543D7962}" type="slidenum">
              <a:rPr lang="en-US" smtClean="0"/>
              <a:t>17</a:t>
            </a:fld>
            <a:endParaRPr lang="en-US"/>
          </a:p>
        </p:txBody>
      </p:sp>
    </p:spTree>
    <p:extLst>
      <p:ext uri="{BB962C8B-B14F-4D97-AF65-F5344CB8AC3E}">
        <p14:creationId xmlns:p14="http://schemas.microsoft.com/office/powerpoint/2010/main" val="2560733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comments" Target="../comments/comment8.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comments" Target="../comments/comment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comments" Target="../comments/commen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omments" Target="../comments/comment1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emf"/><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comments" Target="../comments/commen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dirty="0"/>
              <a:t>Cloud Considerations: </a:t>
            </a:r>
          </a:p>
          <a:p>
            <a:r>
              <a:rPr lang="en-US" dirty="0"/>
              <a:t>A Thoughtful Migration</a:t>
            </a:r>
          </a:p>
        </p:txBody>
      </p:sp>
      <p:sp>
        <p:nvSpPr>
          <p:cNvPr id="3" name="Text Placeholder 2">
            <a:extLst>
              <a:ext uri="{FF2B5EF4-FFF2-40B4-BE49-F238E27FC236}">
                <a16:creationId xmlns:a16="http://schemas.microsoft.com/office/drawing/2014/main" id="{1D0D0436-1D5B-5C45-AFAB-6503C3F29DB9}"/>
              </a:ext>
            </a:extLst>
          </p:cNvPr>
          <p:cNvSpPr>
            <a:spLocks noGrp="1"/>
          </p:cNvSpPr>
          <p:nvPr>
            <p:ph type="body" sz="quarter" idx="14"/>
          </p:nvPr>
        </p:nvSpPr>
        <p:spPr/>
        <p:txBody>
          <a:bodyPr/>
          <a:lstStyle/>
          <a:p>
            <a:r>
              <a:rPr lang="en-US" dirty="0"/>
              <a:t>{{</a:t>
            </a:r>
            <a:r>
              <a:rPr lang="en-US" dirty="0" err="1"/>
              <a:t>val:bq_intro.csv</a:t>
            </a:r>
            <a:r>
              <a:rPr lang="en-US" dirty="0"/>
              <a:t>[1,2]}}</a:t>
            </a:r>
          </a:p>
          <a:p>
            <a:r>
              <a:rPr lang="en-US" dirty="0"/>
              <a:t>Analysis for System:  {{</a:t>
            </a:r>
            <a:r>
              <a:rPr lang="en-US" dirty="0" err="1"/>
              <a:t>val:bq_intro.csv</a:t>
            </a:r>
            <a:r>
              <a:rPr lang="en-US" dirty="0"/>
              <a:t>[1,1]}}</a:t>
            </a:r>
          </a:p>
          <a:p>
            <a:pPr>
              <a:buNone/>
            </a:pPr>
            <a:endParaRPr lang="en-US" dirty="0"/>
          </a:p>
        </p:txBody>
      </p:sp>
      <p:sp>
        <p:nvSpPr>
          <p:cNvPr id="4" name="Text Placeholder 3">
            <a:extLst>
              <a:ext uri="{FF2B5EF4-FFF2-40B4-BE49-F238E27FC236}">
                <a16:creationId xmlns:a16="http://schemas.microsoft.com/office/drawing/2014/main" id="{5D2E01FB-3B54-2F45-9FEF-51B01FDFB518}"/>
              </a:ext>
            </a:extLst>
          </p:cNvPr>
          <p:cNvSpPr>
            <a:spLocks noGrp="1"/>
          </p:cNvSpPr>
          <p:nvPr>
            <p:ph type="body" sz="quarter" idx="15"/>
          </p:nvPr>
        </p:nvSpPr>
        <p:spPr/>
        <p:txBody>
          <a:bodyPr/>
          <a:lstStyle/>
          <a:p>
            <a:pPr>
              <a:buNone/>
            </a:pPr>
            <a:r>
              <a:rPr lang="en-US" dirty="0"/>
              <a:t>{{</a:t>
            </a:r>
            <a:r>
              <a:rPr lang="en-US" dirty="0" err="1"/>
              <a:t>val:bq_intro.csv</a:t>
            </a:r>
            <a:r>
              <a:rPr lang="en-US" dirty="0"/>
              <a:t>[1,8]}}, {{</a:t>
            </a:r>
            <a:r>
              <a:rPr lang="en-US" dirty="0" err="1"/>
              <a:t>val:bq_intro.csv</a:t>
            </a:r>
            <a:r>
              <a:rPr lang="en-US" dirty="0"/>
              <a:t>[1,9]}} </a:t>
            </a:r>
          </a:p>
          <a:p>
            <a:pPr>
              <a:buNone/>
            </a:pPr>
            <a:r>
              <a:rPr lang="en-US" dirty="0"/>
              <a:t>{{</a:t>
            </a:r>
            <a:r>
              <a:rPr lang="en-US" dirty="0" err="1"/>
              <a:t>val:bq_intro.csv</a:t>
            </a:r>
            <a:r>
              <a:rPr lang="en-US" dirty="0"/>
              <a:t>[1,7]}}</a:t>
            </a:r>
          </a:p>
        </p:txBody>
      </p:sp>
    </p:spTree>
    <p:custDataLst>
      <p:tags r:id="rId1"/>
    </p:custDataLst>
    <p:extLst>
      <p:ext uri="{BB962C8B-B14F-4D97-AF65-F5344CB8AC3E}">
        <p14:creationId xmlns:p14="http://schemas.microsoft.com/office/powerpoint/2010/main" val="361752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491013" y="1962912"/>
            <a:ext cx="5115771" cy="4072128"/>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1962912"/>
            <a:ext cx="5115771" cy="4072128"/>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a:t>
            </a:r>
            <a:r>
              <a:rPr lang="en-US" err="1"/>
              <a:t>BigQuery</a:t>
            </a:r>
            <a:endParaRPr lang="en-US"/>
          </a:p>
        </p:txBody>
      </p:sp>
      <p:pic>
        <p:nvPicPr>
          <p:cNvPr id="43" name="Picture 42" descr="Graphical user interface, text&#10;&#10;Description automatically generated">
            <a:extLst>
              <a:ext uri="{FF2B5EF4-FFF2-40B4-BE49-F238E27FC236}">
                <a16:creationId xmlns:a16="http://schemas.microsoft.com/office/drawing/2014/main" id="{095B4EE7-CD31-BA44-B9EA-5A5C019769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789" y="2471418"/>
            <a:ext cx="4598601" cy="2986942"/>
          </a:xfrm>
          <a:prstGeom prst="rect">
            <a:avLst/>
          </a:prstGeom>
        </p:spPr>
      </p:pic>
      <p:pic>
        <p:nvPicPr>
          <p:cNvPr id="46" name="Picture 45">
            <a:extLst>
              <a:ext uri="{FF2B5EF4-FFF2-40B4-BE49-F238E27FC236}">
                <a16:creationId xmlns:a16="http://schemas.microsoft.com/office/drawing/2014/main" id="{D1B27FC8-EE39-8448-9425-91C50EDA2FE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113044" y="2321528"/>
            <a:ext cx="4496787" cy="3136832"/>
          </a:xfrm>
          <a:prstGeom prst="rect">
            <a:avLst/>
          </a:prstGeom>
        </p:spPr>
      </p:pic>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248501" y="4328963"/>
            <a:ext cx="1654809"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100482" y="3328152"/>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690888" y="2011138"/>
            <a:ext cx="1581912" cy="549182"/>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08648" y="2011138"/>
            <a:ext cx="1581912" cy="549182"/>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sp>
        <p:nvSpPr>
          <p:cNvPr id="6" name="Rectangle 5">
            <a:extLst>
              <a:ext uri="{FF2B5EF4-FFF2-40B4-BE49-F238E27FC236}">
                <a16:creationId xmlns:a16="http://schemas.microsoft.com/office/drawing/2014/main" id="{699ADE1A-9883-2D4B-A7A8-AF4002661279}"/>
              </a:ext>
            </a:extLst>
          </p:cNvPr>
          <p:cNvSpPr/>
          <p:nvPr/>
        </p:nvSpPr>
        <p:spPr>
          <a:xfrm>
            <a:off x="1889087" y="2560320"/>
            <a:ext cx="383713" cy="393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9" name="Picture 4" descr="Manual partition tables in BigQuery | by David Verdejo | bluekiri | Medium">
            <a:extLst>
              <a:ext uri="{FF2B5EF4-FFF2-40B4-BE49-F238E27FC236}">
                <a16:creationId xmlns:a16="http://schemas.microsoft.com/office/drawing/2014/main" id="{633F6A56-8786-ED41-930D-27DEC85EF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00" t="11904" r="55130" b="11478"/>
          <a:stretch/>
        </p:blipFill>
        <p:spPr bwMode="auto">
          <a:xfrm>
            <a:off x="1818077" y="2536843"/>
            <a:ext cx="442798" cy="4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296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F9098-C499-0448-937C-A98A8F70AAD1}"/>
              </a:ext>
            </a:extLst>
          </p:cNvPr>
          <p:cNvSpPr>
            <a:spLocks noGrp="1"/>
          </p:cNvSpPr>
          <p:nvPr>
            <p:ph type="subTitle" idx="1"/>
          </p:nvPr>
        </p:nvSpPr>
        <p:spPr/>
        <p:txBody>
          <a:bodyPr/>
          <a:lstStyle/>
          <a:p>
            <a:r>
              <a:rPr lang="en-US" dirty="0"/>
              <a:t>{{</a:t>
            </a:r>
            <a:r>
              <a:rPr lang="en-US" dirty="0" err="1"/>
              <a:t>val:bq_intro.csv</a:t>
            </a:r>
            <a:r>
              <a:rPr lang="en-US" dirty="0"/>
              <a:t>[1,2]}}</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dirty="0"/>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grpSp>
        <p:nvGrpSpPr>
          <p:cNvPr id="21" name="Group 20">
            <a:extLst>
              <a:ext uri="{FF2B5EF4-FFF2-40B4-BE49-F238E27FC236}">
                <a16:creationId xmlns:a16="http://schemas.microsoft.com/office/drawing/2014/main" id="{56CC7451-B8B9-0541-801C-55083F3035FB}"/>
              </a:ext>
            </a:extLst>
          </p:cNvPr>
          <p:cNvGrpSpPr/>
          <p:nvPr/>
        </p:nvGrpSpPr>
        <p:grpSpPr>
          <a:xfrm>
            <a:off x="974540" y="3747863"/>
            <a:ext cx="10022524" cy="830997"/>
            <a:chOff x="1437249" y="3747863"/>
            <a:chExt cx="10022524" cy="830997"/>
          </a:xfrm>
        </p:grpSpPr>
        <p:sp>
          <p:nvSpPr>
            <p:cNvPr id="12" name="TextBox 11">
              <a:extLst>
                <a:ext uri="{FF2B5EF4-FFF2-40B4-BE49-F238E27FC236}">
                  <a16:creationId xmlns:a16="http://schemas.microsoft.com/office/drawing/2014/main" id="{E6476BFC-08FA-7444-9805-BC7EB2DA1EE7}"/>
                </a:ext>
              </a:extLst>
            </p:cNvPr>
            <p:cNvSpPr txBox="1"/>
            <p:nvPr/>
          </p:nvSpPr>
          <p:spPr>
            <a:xfrm>
              <a:off x="3183138" y="3809418"/>
              <a:ext cx="27350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Active users, business</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2025780" y="3747863"/>
              <a:ext cx="9433993" cy="830997"/>
            </a:xfrm>
            <a:prstGeom prst="rect">
              <a:avLst/>
            </a:prstGeom>
            <a:noFill/>
          </p:spPr>
          <p:txBody>
            <a:bodyPr wrap="none" rtlCol="0">
              <a:spAutoFit/>
            </a:bodyPr>
            <a:lstStyle/>
            <a:p>
              <a:pPr lvl="0">
                <a:defRPr/>
              </a:pPr>
              <a:r>
                <a:rPr lang="en-US" sz="4800" b="1" dirty="0">
                  <a:solidFill>
                    <a:srgbClr val="384951"/>
                  </a:solidFill>
                </a:rPr>
                <a:t>{{</a:t>
              </a:r>
              <a:r>
                <a:rPr lang="en-US" sz="4800" b="1" dirty="0" err="1">
                  <a:solidFill>
                    <a:srgbClr val="384951"/>
                  </a:solidFill>
                </a:rPr>
                <a:t>val:bq_user_counts.csv</a:t>
              </a:r>
              <a:r>
                <a:rPr lang="en-US" sz="4800" b="1" dirty="0">
                  <a:solidFill>
                    <a:srgbClr val="384951"/>
                  </a:solidFill>
                </a:rPr>
                <a:t>[1,3]}}</a:t>
              </a:r>
              <a:endParaRPr kumimoji="0" lang="en-US" sz="48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1437249"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7" name="Group 16">
            <a:extLst>
              <a:ext uri="{FF2B5EF4-FFF2-40B4-BE49-F238E27FC236}">
                <a16:creationId xmlns:a16="http://schemas.microsoft.com/office/drawing/2014/main" id="{98D25C45-785A-BA49-A56D-7B76A9B4D691}"/>
              </a:ext>
            </a:extLst>
          </p:cNvPr>
          <p:cNvGrpSpPr/>
          <p:nvPr/>
        </p:nvGrpSpPr>
        <p:grpSpPr>
          <a:xfrm>
            <a:off x="998576" y="2392787"/>
            <a:ext cx="9140882" cy="830997"/>
            <a:chOff x="1461285" y="2392787"/>
            <a:chExt cx="9140882" cy="830997"/>
          </a:xfrm>
        </p:grpSpPr>
        <p:sp>
          <p:nvSpPr>
            <p:cNvPr id="10" name="TextBox 9">
              <a:extLst>
                <a:ext uri="{FF2B5EF4-FFF2-40B4-BE49-F238E27FC236}">
                  <a16:creationId xmlns:a16="http://schemas.microsoft.com/office/drawing/2014/main" id="{13DF3DD5-CA85-7B44-9893-E0F98565537A}"/>
                </a:ext>
              </a:extLst>
            </p:cNvPr>
            <p:cNvSpPr txBox="1"/>
            <p:nvPr/>
          </p:nvSpPr>
          <p:spPr>
            <a:xfrm>
              <a:off x="3183138" y="2454342"/>
              <a:ext cx="192552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Applications on</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2025780" y="2392787"/>
              <a:ext cx="8576387" cy="830997"/>
            </a:xfrm>
            <a:prstGeom prst="rect">
              <a:avLst/>
            </a:prstGeom>
            <a:noFill/>
          </p:spPr>
          <p:txBody>
            <a:bodyPr wrap="none" rtlCol="0">
              <a:spAutoFit/>
            </a:bodyPr>
            <a:lstStyle/>
            <a:p>
              <a:pPr lvl="0">
                <a:defRPr/>
              </a:pPr>
              <a:r>
                <a:rPr lang="en-US" sz="4800" b="1" dirty="0">
                  <a:solidFill>
                    <a:srgbClr val="384951"/>
                  </a:solidFill>
                </a:rPr>
                <a:t>{{</a:t>
              </a:r>
              <a:r>
                <a:rPr lang="en-US" sz="4800" b="1" dirty="0" err="1">
                  <a:solidFill>
                    <a:srgbClr val="384951"/>
                  </a:solidFill>
                </a:rPr>
                <a:t>val:bq_appid_counts</a:t>
              </a:r>
              <a:r>
                <a:rPr lang="en-US" sz="4800" b="1" dirty="0">
                  <a:solidFill>
                    <a:srgbClr val="384951"/>
                  </a:solidFill>
                </a:rPr>
                <a:t>[1,3]}}</a:t>
              </a:r>
              <a:endParaRPr kumimoji="0" lang="en-US" sz="48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1461285"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cxnSp>
        <p:nvCxnSpPr>
          <p:cNvPr id="51" name="Straight Connector 50">
            <a:extLst>
              <a:ext uri="{FF2B5EF4-FFF2-40B4-BE49-F238E27FC236}">
                <a16:creationId xmlns:a16="http://schemas.microsoft.com/office/drawing/2014/main" id="{D0061987-63EB-D743-A6BB-A5A17AFA577C}"/>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12316C-27F2-FD47-98B1-FC00DFD1F6DA}"/>
              </a:ext>
            </a:extLst>
          </p:cNvPr>
          <p:cNvGrpSpPr/>
          <p:nvPr/>
        </p:nvGrpSpPr>
        <p:grpSpPr>
          <a:xfrm>
            <a:off x="3048048" y="1844365"/>
            <a:ext cx="7034046" cy="461665"/>
            <a:chOff x="2100595" y="1436741"/>
            <a:chExt cx="7034046" cy="461665"/>
          </a:xfrm>
        </p:grpSpPr>
        <p:sp>
          <p:nvSpPr>
            <p:cNvPr id="67" name="TextBox 66">
              <a:extLst>
                <a:ext uri="{FF2B5EF4-FFF2-40B4-BE49-F238E27FC236}">
                  <a16:creationId xmlns:a16="http://schemas.microsoft.com/office/drawing/2014/main" id="{FD769391-ECA2-A64F-9A0D-8E7BCBBCECA1}"/>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Annual queries</a:t>
              </a:r>
            </a:p>
          </p:txBody>
        </p:sp>
        <p:sp>
          <p:nvSpPr>
            <p:cNvPr id="68" name="TextBox 67">
              <a:extLst>
                <a:ext uri="{FF2B5EF4-FFF2-40B4-BE49-F238E27FC236}">
                  <a16:creationId xmlns:a16="http://schemas.microsoft.com/office/drawing/2014/main" id="{6136836B-9B6A-2345-8EEF-1DF0B3D75205}"/>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33" name="Group 32">
            <a:extLst>
              <a:ext uri="{FF2B5EF4-FFF2-40B4-BE49-F238E27FC236}">
                <a16:creationId xmlns:a16="http://schemas.microsoft.com/office/drawing/2014/main" id="{B45ADFD5-6326-3D41-97D8-6EADAEA4B0F1}"/>
              </a:ext>
            </a:extLst>
          </p:cNvPr>
          <p:cNvGrpSpPr/>
          <p:nvPr/>
        </p:nvGrpSpPr>
        <p:grpSpPr>
          <a:xfrm>
            <a:off x="3340436" y="2600894"/>
            <a:ext cx="8146702" cy="461665"/>
            <a:chOff x="2392983" y="2548270"/>
            <a:chExt cx="8146702" cy="461665"/>
          </a:xfrm>
        </p:grpSpPr>
        <p:sp>
          <p:nvSpPr>
            <p:cNvPr id="70" name="TextBox 69">
              <a:extLst>
                <a:ext uri="{FF2B5EF4-FFF2-40B4-BE49-F238E27FC236}">
                  <a16:creationId xmlns:a16="http://schemas.microsoft.com/office/drawing/2014/main" id="{192B7754-593C-9A4F-8A63-B9E135240655}"/>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71" name="TextBox 70">
              <a:extLst>
                <a:ext uri="{FF2B5EF4-FFF2-40B4-BE49-F238E27FC236}">
                  <a16:creationId xmlns:a16="http://schemas.microsoft.com/office/drawing/2014/main" id="{218AE9BF-2AE2-4948-8FAC-1CC989175230}"/>
                </a:ext>
              </a:extLst>
            </p:cNvPr>
            <p:cNvSpPr txBox="1"/>
            <p:nvPr/>
          </p:nvSpPr>
          <p:spPr>
            <a:xfrm>
              <a:off x="2392983" y="2548270"/>
              <a:ext cx="525015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val:bq_query_counts.csv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32" name="Group 31">
            <a:extLst>
              <a:ext uri="{FF2B5EF4-FFF2-40B4-BE49-F238E27FC236}">
                <a16:creationId xmlns:a16="http://schemas.microsoft.com/office/drawing/2014/main" id="{644101CE-37C0-594E-A4AC-BB5B2D088D20}"/>
              </a:ext>
            </a:extLst>
          </p:cNvPr>
          <p:cNvGrpSpPr/>
          <p:nvPr/>
        </p:nvGrpSpPr>
        <p:grpSpPr>
          <a:xfrm>
            <a:off x="3168914" y="3357423"/>
            <a:ext cx="8704588" cy="461665"/>
            <a:chOff x="2221461" y="3484031"/>
            <a:chExt cx="8704588" cy="461665"/>
          </a:xfrm>
        </p:grpSpPr>
        <p:sp>
          <p:nvSpPr>
            <p:cNvPr id="73" name="TextBox 72">
              <a:extLst>
                <a:ext uri="{FF2B5EF4-FFF2-40B4-BE49-F238E27FC236}">
                  <a16:creationId xmlns:a16="http://schemas.microsoft.com/office/drawing/2014/main" id="{565DCF47-CB5F-6844-835A-9A4A8189F4A1}"/>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74" name="TextBox 73">
              <a:extLst>
                <a:ext uri="{FF2B5EF4-FFF2-40B4-BE49-F238E27FC236}">
                  <a16:creationId xmlns:a16="http://schemas.microsoft.com/office/drawing/2014/main" id="{B99316E7-CA2B-824E-B79D-0DFC2E10CFD5}"/>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:bq_query_counts.csv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31" name="Group 30">
            <a:extLst>
              <a:ext uri="{FF2B5EF4-FFF2-40B4-BE49-F238E27FC236}">
                <a16:creationId xmlns:a16="http://schemas.microsoft.com/office/drawing/2014/main" id="{C4D08185-F872-E947-805D-C92B7E34DF9B}"/>
              </a:ext>
            </a:extLst>
          </p:cNvPr>
          <p:cNvGrpSpPr/>
          <p:nvPr/>
        </p:nvGrpSpPr>
        <p:grpSpPr>
          <a:xfrm>
            <a:off x="3618140" y="4113952"/>
            <a:ext cx="7930682" cy="461665"/>
            <a:chOff x="2670687" y="4645136"/>
            <a:chExt cx="7930682" cy="461665"/>
          </a:xfrm>
        </p:grpSpPr>
        <p:sp>
          <p:nvSpPr>
            <p:cNvPr id="76" name="TextBox 75">
              <a:extLst>
                <a:ext uri="{FF2B5EF4-FFF2-40B4-BE49-F238E27FC236}">
                  <a16:creationId xmlns:a16="http://schemas.microsoft.com/office/drawing/2014/main" id="{04292B9E-B24E-9B48-83A2-42BB347BC568}"/>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Concurrent queries (peak)</a:t>
              </a:r>
            </a:p>
          </p:txBody>
        </p:sp>
        <p:sp>
          <p:nvSpPr>
            <p:cNvPr id="77" name="TextBox 76">
              <a:extLst>
                <a:ext uri="{FF2B5EF4-FFF2-40B4-BE49-F238E27FC236}">
                  <a16:creationId xmlns:a16="http://schemas.microsoft.com/office/drawing/2014/main" id="{731DD072-AD83-0443-B38A-91D7263255C3}"/>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B450C1F0-7B97-554C-8C1B-9AB99F5E8378}"/>
              </a:ext>
            </a:extLst>
          </p:cNvPr>
          <p:cNvGrpSpPr/>
          <p:nvPr/>
        </p:nvGrpSpPr>
        <p:grpSpPr>
          <a:xfrm>
            <a:off x="2482829" y="4870479"/>
            <a:ext cx="8339340" cy="461665"/>
            <a:chOff x="1535376" y="5553525"/>
            <a:chExt cx="8339340" cy="461665"/>
          </a:xfrm>
        </p:grpSpPr>
        <p:sp>
          <p:nvSpPr>
            <p:cNvPr id="79" name="TextBox 78">
              <a:extLst>
                <a:ext uri="{FF2B5EF4-FFF2-40B4-BE49-F238E27FC236}">
                  <a16:creationId xmlns:a16="http://schemas.microsoft.com/office/drawing/2014/main" id="{77647C71-3161-4740-9F79-29EACFA6A407}"/>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p>
          </p:txBody>
        </p:sp>
        <p:sp>
          <p:nvSpPr>
            <p:cNvPr id="80" name="TextBox 79">
              <a:extLst>
                <a:ext uri="{FF2B5EF4-FFF2-40B4-BE49-F238E27FC236}">
                  <a16:creationId xmlns:a16="http://schemas.microsoft.com/office/drawing/2014/main" id="{773D1135-58A7-7842-BB62-D6F3621D9993}"/>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bq_query_counts.csv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sp>
        <p:nvSpPr>
          <p:cNvPr id="88" name="Freeform 87">
            <a:extLst>
              <a:ext uri="{FF2B5EF4-FFF2-40B4-BE49-F238E27FC236}">
                <a16:creationId xmlns:a16="http://schemas.microsoft.com/office/drawing/2014/main" id="{BD5213D9-F3D8-4D44-A817-CEB1D2E11A4C}"/>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36" name="Group 35">
            <a:extLst>
              <a:ext uri="{FF2B5EF4-FFF2-40B4-BE49-F238E27FC236}">
                <a16:creationId xmlns:a16="http://schemas.microsoft.com/office/drawing/2014/main" id="{0E2198B1-2152-9640-A732-F883B7A547DA}"/>
              </a:ext>
            </a:extLst>
          </p:cNvPr>
          <p:cNvGrpSpPr/>
          <p:nvPr/>
        </p:nvGrpSpPr>
        <p:grpSpPr>
          <a:xfrm>
            <a:off x="6301268" y="1906049"/>
            <a:ext cx="1185532" cy="324000"/>
            <a:chOff x="6301268" y="1906049"/>
            <a:chExt cx="1185532" cy="324000"/>
          </a:xfrm>
        </p:grpSpPr>
        <p:grpSp>
          <p:nvGrpSpPr>
            <p:cNvPr id="89" name="Group 88">
              <a:extLst>
                <a:ext uri="{FF2B5EF4-FFF2-40B4-BE49-F238E27FC236}">
                  <a16:creationId xmlns:a16="http://schemas.microsoft.com/office/drawing/2014/main" id="{60326452-6FFA-3444-92E1-0D200E752520}"/>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90" name="Freeform 89">
                <a:extLst>
                  <a:ext uri="{FF2B5EF4-FFF2-40B4-BE49-F238E27FC236}">
                    <a16:creationId xmlns:a16="http://schemas.microsoft.com/office/drawing/2014/main" id="{27302979-322A-874C-9841-CD6403EA3BA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90">
                <a:extLst>
                  <a:ext uri="{FF2B5EF4-FFF2-40B4-BE49-F238E27FC236}">
                    <a16:creationId xmlns:a16="http://schemas.microsoft.com/office/drawing/2014/main" id="{BE0307B4-FC12-A240-98E2-9012545861B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2" name="Group 91">
              <a:extLst>
                <a:ext uri="{FF2B5EF4-FFF2-40B4-BE49-F238E27FC236}">
                  <a16:creationId xmlns:a16="http://schemas.microsoft.com/office/drawing/2014/main" id="{FF378DCA-22E0-C74D-90EF-C182DBF68651}"/>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93" name="Freeform 92">
                <a:extLst>
                  <a:ext uri="{FF2B5EF4-FFF2-40B4-BE49-F238E27FC236}">
                    <a16:creationId xmlns:a16="http://schemas.microsoft.com/office/drawing/2014/main" id="{923FA4B1-6641-3447-86E1-9091CFAA73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93">
                <a:extLst>
                  <a:ext uri="{FF2B5EF4-FFF2-40B4-BE49-F238E27FC236}">
                    <a16:creationId xmlns:a16="http://schemas.microsoft.com/office/drawing/2014/main" id="{5BABBDF0-2C17-9E43-AED8-08FDC6DCA98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5" name="Group 94">
              <a:extLst>
                <a:ext uri="{FF2B5EF4-FFF2-40B4-BE49-F238E27FC236}">
                  <a16:creationId xmlns:a16="http://schemas.microsoft.com/office/drawing/2014/main" id="{5A0147DD-3CB0-BB41-B1FB-25131D508844}"/>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96" name="Freeform 95">
                <a:extLst>
                  <a:ext uri="{FF2B5EF4-FFF2-40B4-BE49-F238E27FC236}">
                    <a16:creationId xmlns:a16="http://schemas.microsoft.com/office/drawing/2014/main" id="{FAF79C53-D215-7F45-A560-748CABF96C5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7" name="Freeform 96">
                <a:extLst>
                  <a:ext uri="{FF2B5EF4-FFF2-40B4-BE49-F238E27FC236}">
                    <a16:creationId xmlns:a16="http://schemas.microsoft.com/office/drawing/2014/main" id="{6363E320-B87A-BC49-9539-426100A0940F}"/>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5" name="Group 34">
            <a:extLst>
              <a:ext uri="{FF2B5EF4-FFF2-40B4-BE49-F238E27FC236}">
                <a16:creationId xmlns:a16="http://schemas.microsoft.com/office/drawing/2014/main" id="{32421E91-E355-624B-9D29-CEE089B51AF9}"/>
              </a:ext>
            </a:extLst>
          </p:cNvPr>
          <p:cNvGrpSpPr/>
          <p:nvPr/>
        </p:nvGrpSpPr>
        <p:grpSpPr>
          <a:xfrm>
            <a:off x="6301268" y="2655983"/>
            <a:ext cx="754766" cy="324000"/>
            <a:chOff x="6732034" y="2655983"/>
            <a:chExt cx="754766" cy="324000"/>
          </a:xfrm>
        </p:grpSpPr>
        <p:grpSp>
          <p:nvGrpSpPr>
            <p:cNvPr id="101" name="Group 100">
              <a:extLst>
                <a:ext uri="{FF2B5EF4-FFF2-40B4-BE49-F238E27FC236}">
                  <a16:creationId xmlns:a16="http://schemas.microsoft.com/office/drawing/2014/main" id="{032EEC43-568E-1B48-9DBF-2435CEBAC188}"/>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02" name="Freeform 101">
                <a:extLst>
                  <a:ext uri="{FF2B5EF4-FFF2-40B4-BE49-F238E27FC236}">
                    <a16:creationId xmlns:a16="http://schemas.microsoft.com/office/drawing/2014/main" id="{A8E3517F-71CA-784B-9B1D-AD72AC008BD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3" name="Freeform 102">
                <a:extLst>
                  <a:ext uri="{FF2B5EF4-FFF2-40B4-BE49-F238E27FC236}">
                    <a16:creationId xmlns:a16="http://schemas.microsoft.com/office/drawing/2014/main" id="{9D0CDED0-4161-FD47-B12A-E3F31F4118C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70349986-77D7-FB4F-AC40-0476C9FFCDDB}"/>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05" name="Freeform 104">
                <a:extLst>
                  <a:ext uri="{FF2B5EF4-FFF2-40B4-BE49-F238E27FC236}">
                    <a16:creationId xmlns:a16="http://schemas.microsoft.com/office/drawing/2014/main" id="{94F2B2B5-61C3-D145-80FD-D2E1DA2350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6" name="Freeform 105">
                <a:extLst>
                  <a:ext uri="{FF2B5EF4-FFF2-40B4-BE49-F238E27FC236}">
                    <a16:creationId xmlns:a16="http://schemas.microsoft.com/office/drawing/2014/main" id="{D2FB24CF-24C2-F142-B8A1-C2F7B554AEF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0" name="Group 109">
            <a:extLst>
              <a:ext uri="{FF2B5EF4-FFF2-40B4-BE49-F238E27FC236}">
                <a16:creationId xmlns:a16="http://schemas.microsoft.com/office/drawing/2014/main" id="{C3F1C5F8-EBE0-B64A-AB7B-CED5D10C746D}"/>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11" name="Freeform 110">
              <a:extLst>
                <a:ext uri="{FF2B5EF4-FFF2-40B4-BE49-F238E27FC236}">
                  <a16:creationId xmlns:a16="http://schemas.microsoft.com/office/drawing/2014/main" id="{09EA87E2-05BB-A649-9C5E-AA2F2C46568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11">
              <a:extLst>
                <a:ext uri="{FF2B5EF4-FFF2-40B4-BE49-F238E27FC236}">
                  <a16:creationId xmlns:a16="http://schemas.microsoft.com/office/drawing/2014/main" id="{F47A3FFB-CD44-AF4F-A557-1ADCB77AB29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13" name="Group 112">
            <a:extLst>
              <a:ext uri="{FF2B5EF4-FFF2-40B4-BE49-F238E27FC236}">
                <a16:creationId xmlns:a16="http://schemas.microsoft.com/office/drawing/2014/main" id="{356AA68D-62EB-244F-98CE-DB9604222B7C}"/>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14" name="Freeform 113">
              <a:extLst>
                <a:ext uri="{FF2B5EF4-FFF2-40B4-BE49-F238E27FC236}">
                  <a16:creationId xmlns:a16="http://schemas.microsoft.com/office/drawing/2014/main" id="{627CBDA8-3F1D-7840-96C0-3E014F221913}"/>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5" name="Freeform 114">
              <a:extLst>
                <a:ext uri="{FF2B5EF4-FFF2-40B4-BE49-F238E27FC236}">
                  <a16:creationId xmlns:a16="http://schemas.microsoft.com/office/drawing/2014/main" id="{CA81D162-D75E-AE43-B9B4-563E1292E04D}"/>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6" name="Freeform 115">
              <a:extLst>
                <a:ext uri="{FF2B5EF4-FFF2-40B4-BE49-F238E27FC236}">
                  <a16:creationId xmlns:a16="http://schemas.microsoft.com/office/drawing/2014/main" id="{23EBF94F-652A-E143-BF25-C236C8980AE1}"/>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7" name="Freeform 116">
              <a:extLst>
                <a:ext uri="{FF2B5EF4-FFF2-40B4-BE49-F238E27FC236}">
                  <a16:creationId xmlns:a16="http://schemas.microsoft.com/office/drawing/2014/main" id="{8AC56F71-064B-5942-960E-4D85092DD39B}"/>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8" name="Freeform 117">
              <a:extLst>
                <a:ext uri="{FF2B5EF4-FFF2-40B4-BE49-F238E27FC236}">
                  <a16:creationId xmlns:a16="http://schemas.microsoft.com/office/drawing/2014/main" id="{9577058C-3DBA-5A41-BDCF-59B6EAF6719B}"/>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9" name="Freeform 118">
              <a:extLst>
                <a:ext uri="{FF2B5EF4-FFF2-40B4-BE49-F238E27FC236}">
                  <a16:creationId xmlns:a16="http://schemas.microsoft.com/office/drawing/2014/main" id="{35E9D323-9D9D-A847-A051-7C1449149DBF}"/>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3264134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a:t>System Analysis</a:t>
            </a:r>
          </a:p>
        </p:txBody>
      </p:sp>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2513985288"/>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rPr>
                        <a:t>Total Users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[1,2]}}</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rPr>
                        <a:t>Tables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dirty="0">
                          <a:solidFill>
                            <a:schemeClr val="tx2"/>
                          </a:solidFill>
                        </a:rPr>
                        <a:t>56,126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rPr>
                        <a:t>Views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21,381</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rPr>
                        <a:t>Program</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000</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a:solidFill>
                            <a:schemeClr val="tx1"/>
                          </a:solidFill>
                          <a:effectLst/>
                        </a:rPr>
                        <a:t>Other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379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rPr>
                        <a:t>Day</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[1,5]}}</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u="none" strike="noStrike" dirty="0">
                          <a:solidFill>
                            <a:schemeClr val="tx1"/>
                          </a:solidFill>
                          <a:effectLst/>
                        </a:rPr>
                        <a:t>Sec</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err="1">
                          <a:solidFill>
                            <a:schemeClr val="tx1"/>
                          </a:solidFill>
                          <a:effectLst/>
                        </a:rPr>
                        <a:t>Year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rPr>
                        <a:t>Absolute Peak</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3521958"/>
                  </a:ext>
                </a:extLst>
              </a:tr>
              <a:tr h="325804">
                <a:tc>
                  <a:txBody>
                    <a:bodyPr/>
                    <a:lstStyle/>
                    <a:p>
                      <a:pPr algn="l" fontAlgn="b"/>
                      <a:r>
                        <a:rPr lang="en-US" sz="1200" u="none" strike="noStrike" dirty="0">
                          <a:solidFill>
                            <a:schemeClr val="tx1"/>
                          </a:solidFill>
                          <a:effectLst/>
                        </a:rPr>
                        <a:t>95</a:t>
                      </a:r>
                      <a:r>
                        <a:rPr lang="en-US" sz="1200" u="none" strike="noStrike" baseline="30000" dirty="0">
                          <a:solidFill>
                            <a:schemeClr val="tx1"/>
                          </a:solidFill>
                          <a:effectLst/>
                        </a:rPr>
                        <a:t>th</a:t>
                      </a:r>
                      <a:r>
                        <a:rPr lang="en-US" sz="1200" u="none" strike="noStrike" dirty="0">
                          <a:solidFill>
                            <a:schemeClr val="tx1"/>
                          </a:solidFill>
                          <a:effectLst/>
                        </a:rPr>
                        <a:t> Percentile</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[1,4]}}</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368820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[1,2]}}</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5291957"/>
                  </a:ext>
                </a:extLst>
              </a:tr>
              <a:tr h="325804">
                <a:tc>
                  <a:txBody>
                    <a:bodyPr/>
                    <a:lstStyle/>
                    <a:p>
                      <a:pPr algn="l" fontAlgn="b"/>
                      <a:r>
                        <a:rPr lang="en-US" sz="1200" u="none" strike="noStrike" dirty="0">
                          <a:solidFill>
                            <a:schemeClr val="tx1"/>
                          </a:solidFill>
                          <a:effectLst/>
                        </a:rPr>
                        <a:t>Average Query Runtime, Seconds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val:bq_query_counts.csv</a:t>
                      </a:r>
                      <a:r>
                        <a:rPr lang="en-US" sz="1200" b="1" u="none" strike="noStrike" dirty="0">
                          <a:solidFill>
                            <a:schemeClr val="tx2"/>
                          </a:solidFill>
                          <a:effectLst/>
                        </a:rPr>
                        <a:t>[1,15]}}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74794"/>
                  </a:ext>
                </a:extLst>
              </a:tr>
              <a:tr h="325804">
                <a:tc>
                  <a:txBody>
                    <a:bodyPr/>
                    <a:lstStyle/>
                    <a:p>
                      <a:pPr algn="l" fontAlgn="b"/>
                      <a:r>
                        <a:rPr lang="en-US" sz="1200" u="none" strike="noStrike" dirty="0">
                          <a:solidFill>
                            <a:schemeClr val="tx1"/>
                          </a:solidFill>
                          <a:effectLst/>
                        </a:rPr>
                        <a:t>Maximum Space Available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[1,3]}}</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rPr>
                        <a:t>Current Space Used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274860705"/>
                  </a:ext>
                </a:extLst>
              </a:tr>
            </a:tbl>
          </a:graphicData>
        </a:graphic>
      </p:graphicFrame>
    </p:spTree>
    <p:custDataLst>
      <p:tags r:id="rId1"/>
    </p:custDataLst>
    <p:extLst>
      <p:ext uri="{BB962C8B-B14F-4D97-AF65-F5344CB8AC3E}">
        <p14:creationId xmlns:p14="http://schemas.microsoft.com/office/powerpoint/2010/main" val="2735986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aphicFrame>
        <p:nvGraphicFramePr>
          <p:cNvPr id="7" name="Content Placeholder 6">
            <a:extLst>
              <a:ext uri="{FF2B5EF4-FFF2-40B4-BE49-F238E27FC236}">
                <a16:creationId xmlns:a16="http://schemas.microsoft.com/office/drawing/2014/main" id="{A597CEBF-96C2-4E27-890C-A51336D93B03}"/>
              </a:ext>
            </a:extLst>
          </p:cNvPr>
          <p:cNvGraphicFramePr>
            <a:graphicFrameLocks noGrp="1"/>
          </p:cNvGraphicFramePr>
          <p:nvPr>
            <p:ph sz="quarter" idx="16"/>
            <p:extLst>
              <p:ext uri="{D42A27DB-BD31-4B8C-83A1-F6EECF244321}">
                <p14:modId xmlns:p14="http://schemas.microsoft.com/office/powerpoint/2010/main" val="206333278"/>
              </p:ext>
            </p:extLst>
          </p:nvPr>
        </p:nvGraphicFramePr>
        <p:xfrm>
          <a:off x="587376" y="1747307"/>
          <a:ext cx="6382136" cy="4152900"/>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72AFE1F7-BCDD-9146-B808-A3974FA8A6A5}"/>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PH" b="1" err="1">
                <a:solidFill>
                  <a:schemeClr val="tx2"/>
                </a:solidFill>
              </a:rPr>
              <a:t>Suspendisse</a:t>
            </a:r>
            <a:r>
              <a:rPr lang="en-PH" b="1">
                <a:solidFill>
                  <a:schemeClr val="tx2"/>
                </a:solidFill>
              </a:rPr>
              <a:t> non magna </a:t>
            </a:r>
            <a:r>
              <a:rPr lang="en-PH" b="1" err="1">
                <a:solidFill>
                  <a:schemeClr val="tx2"/>
                </a:solidFill>
              </a:rPr>
              <a:t>ut</a:t>
            </a:r>
            <a:r>
              <a:rPr lang="en-PH" b="1">
                <a:solidFill>
                  <a:schemeClr val="tx2"/>
                </a:solidFill>
              </a:rPr>
              <a:t> </a:t>
            </a:r>
            <a:r>
              <a:rPr lang="en-PH" b="1" err="1">
                <a:solidFill>
                  <a:schemeClr val="tx2"/>
                </a:solidFill>
              </a:rPr>
              <a:t>risus</a:t>
            </a:r>
            <a:r>
              <a:rPr lang="en-PH" b="1">
                <a:solidFill>
                  <a:schemeClr val="tx2"/>
                </a:solidFill>
              </a:rPr>
              <a:t> </a:t>
            </a:r>
            <a:r>
              <a:rPr lang="en-PH" b="1" err="1">
                <a:solidFill>
                  <a:schemeClr val="tx2"/>
                </a:solidFill>
              </a:rPr>
              <a:t>posuere</a:t>
            </a:r>
            <a:r>
              <a:rPr lang="en-PH" b="1">
                <a:solidFill>
                  <a:schemeClr val="tx2"/>
                </a:solidFill>
              </a:rPr>
              <a:t> </a:t>
            </a:r>
            <a:r>
              <a:rPr lang="en-PH" b="1" err="1">
                <a:solidFill>
                  <a:schemeClr val="tx2"/>
                </a:solidFill>
              </a:rPr>
              <a:t>egestas</a:t>
            </a:r>
            <a:r>
              <a:rPr lang="en-PH" b="1">
                <a:solidFill>
                  <a:schemeClr val="tx2"/>
                </a:solidFill>
              </a:rPr>
              <a:t> </a:t>
            </a:r>
            <a:r>
              <a:rPr lang="en-PH" b="1" err="1">
                <a:solidFill>
                  <a:schemeClr val="tx2"/>
                </a:solidFill>
              </a:rPr>
              <a:t>ut</a:t>
            </a:r>
            <a:r>
              <a:rPr lang="en-PH" b="1">
                <a:solidFill>
                  <a:schemeClr val="tx2"/>
                </a:solidFill>
              </a:rPr>
              <a:t> vel.</a:t>
            </a:r>
            <a:endParaRPr lang="en-US" sz="4000">
              <a:solidFill>
                <a:schemeClr val="tx2"/>
              </a:solidFill>
              <a:latin typeface="+mj-lt"/>
            </a:endParaRPr>
          </a:p>
          <a:p>
            <a:pPr>
              <a:spcBef>
                <a:spcPts val="600"/>
              </a:spcBef>
              <a:spcAft>
                <a:spcPts val="600"/>
              </a:spcAft>
            </a:pPr>
            <a:r>
              <a:rPr lang="en-US" sz="1000">
                <a:solidFill>
                  <a:schemeClr val="tx2"/>
                </a:solidFill>
              </a:rPr>
              <a:t>A peep at some distant orb has power to raise and purify.</a:t>
            </a:r>
          </a:p>
        </p:txBody>
      </p:sp>
      <p:sp>
        <p:nvSpPr>
          <p:cNvPr id="9" name="Rectangle 8">
            <a:extLst>
              <a:ext uri="{FF2B5EF4-FFF2-40B4-BE49-F238E27FC236}">
                <a16:creationId xmlns:a16="http://schemas.microsoft.com/office/drawing/2014/main" id="{D7591ECE-C3F0-BA4F-BC62-E1707F0E397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err="1">
                <a:solidFill>
                  <a:srgbClr val="384951"/>
                </a:solidFill>
              </a:rPr>
              <a:t>Vivamus</a:t>
            </a:r>
            <a:r>
              <a:rPr lang="en-PH" b="1">
                <a:solidFill>
                  <a:srgbClr val="384951"/>
                </a:solidFill>
              </a:rPr>
              <a:t> gravida ac </a:t>
            </a:r>
            <a:r>
              <a:rPr lang="en-PH" b="1" err="1">
                <a:solidFill>
                  <a:srgbClr val="384951"/>
                </a:solidFill>
              </a:rPr>
              <a:t>nibh</a:t>
            </a:r>
            <a:r>
              <a:rPr lang="en-PH" b="1">
                <a:solidFill>
                  <a:srgbClr val="384951"/>
                </a:solidFill>
              </a:rPr>
              <a:t> vel </a:t>
            </a:r>
            <a:r>
              <a:rPr lang="en-PH" b="1" err="1">
                <a:solidFill>
                  <a:srgbClr val="384951"/>
                </a:solidFill>
              </a:rPr>
              <a:t>rutrum</a:t>
            </a:r>
            <a:r>
              <a:rPr lang="en-PH" b="1">
                <a:solidFill>
                  <a:srgbClr val="384951"/>
                </a:solidFill>
              </a:rPr>
              <a:t>.</a:t>
            </a:r>
          </a:p>
          <a:p>
            <a:pPr lvl="0">
              <a:spcBef>
                <a:spcPts val="600"/>
              </a:spcBef>
              <a:spcAft>
                <a:spcPts val="600"/>
              </a:spcAft>
            </a:pPr>
            <a:r>
              <a:rPr lang="en-US" sz="1000">
                <a:solidFill>
                  <a:srgbClr val="384951"/>
                </a:solidFill>
              </a:rPr>
              <a:t>A peep at some distant orb has power to raise and purify.</a:t>
            </a:r>
          </a:p>
        </p:txBody>
      </p:sp>
      <p:grpSp>
        <p:nvGrpSpPr>
          <p:cNvPr id="10" name="Group 9">
            <a:extLst>
              <a:ext uri="{FF2B5EF4-FFF2-40B4-BE49-F238E27FC236}">
                <a16:creationId xmlns:a16="http://schemas.microsoft.com/office/drawing/2014/main" id="{FC854B88-3921-D143-BDBE-DB61BA97D07D}"/>
              </a:ext>
            </a:extLst>
          </p:cNvPr>
          <p:cNvGrpSpPr/>
          <p:nvPr/>
        </p:nvGrpSpPr>
        <p:grpSpPr>
          <a:xfrm>
            <a:off x="7345624" y="2768450"/>
            <a:ext cx="198120" cy="320040"/>
            <a:chOff x="6520434" y="3225546"/>
            <a:chExt cx="198120" cy="320040"/>
          </a:xfrm>
          <a:solidFill>
            <a:schemeClr val="accent3"/>
          </a:solidFill>
        </p:grpSpPr>
        <p:sp>
          <p:nvSpPr>
            <p:cNvPr id="11" name="Freeform 10">
              <a:extLst>
                <a:ext uri="{FF2B5EF4-FFF2-40B4-BE49-F238E27FC236}">
                  <a16:creationId xmlns:a16="http://schemas.microsoft.com/office/drawing/2014/main" id="{EAA509E4-143A-9741-9A08-821A74CE870D}"/>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177C341-30D1-DC48-8553-562D794C1B8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2CEF34-2298-6440-812E-9D0079EA57F3}"/>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59C5060-4A62-E544-AEC7-6CF8526B03AD}"/>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9244F777-A133-A94C-A7E4-104CD337498C}"/>
              </a:ext>
            </a:extLst>
          </p:cNvPr>
          <p:cNvGrpSpPr/>
          <p:nvPr/>
        </p:nvGrpSpPr>
        <p:grpSpPr>
          <a:xfrm>
            <a:off x="9751611" y="2768450"/>
            <a:ext cx="198120" cy="313944"/>
            <a:chOff x="7599426" y="3220974"/>
            <a:chExt cx="198120" cy="313944"/>
          </a:xfrm>
          <a:solidFill>
            <a:schemeClr val="tx2"/>
          </a:solidFill>
        </p:grpSpPr>
        <p:sp>
          <p:nvSpPr>
            <p:cNvPr id="16" name="Freeform 15">
              <a:extLst>
                <a:ext uri="{FF2B5EF4-FFF2-40B4-BE49-F238E27FC236}">
                  <a16:creationId xmlns:a16="http://schemas.microsoft.com/office/drawing/2014/main" id="{15161E05-2D7A-924C-A451-584028FAE93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B9CBB2-D556-B64F-8004-F56649ECBF7C}"/>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278E0E7-11C1-6A41-B280-33D2A0EDD5D7}"/>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E915CD-94EF-9B4E-97CF-070A530E159C}"/>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A7DDBE34-F631-B54D-BEFF-EEC9B77337DB}"/>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1188397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a:t>
            </a:r>
            <a:r>
              <a:rPr lang="en-US" err="1"/>
              <a:t>BigQuery</a:t>
            </a:r>
            <a:endParaRPr lang="en-US"/>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5"/>
              <a:ext cx="3007568" cy="636029"/>
              <a:chOff x="2519173" y="2660530"/>
              <a:chExt cx="3007568" cy="636029"/>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0"/>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 Workload</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a:t>
              </a:r>
              <a:r>
                <a:rPr lang="en-US" b="1" err="1">
                  <a:solidFill>
                    <a:schemeClr val="tx2"/>
                  </a:solidFill>
                </a:rPr>
                <a:t>BigQuery</a:t>
              </a:r>
              <a:endParaRPr lang="en-US" b="1">
                <a:solidFill>
                  <a:schemeClr val="tx2"/>
                </a:solidFill>
              </a:endParaRP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Looking Before You Leap</a:t>
            </a:r>
          </a:p>
          <a:p>
            <a:r>
              <a:rPr lang="en-US" sz="1800" err="1"/>
              <a:t>BigQuery</a:t>
            </a:r>
            <a:r>
              <a:rPr lang="en-US" sz="1800"/>
              <a:t>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83AC86-390A-2943-A747-F3EAFD55223B}"/>
              </a:ext>
            </a:extLst>
          </p:cNvPr>
          <p:cNvSpPr/>
          <p:nvPr/>
        </p:nvSpPr>
        <p:spPr>
          <a:xfrm>
            <a:off x="571500" y="1884556"/>
            <a:ext cx="11049000" cy="432574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Text Placeholder 3">
            <a:extLst>
              <a:ext uri="{FF2B5EF4-FFF2-40B4-BE49-F238E27FC236}">
                <a16:creationId xmlns:a16="http://schemas.microsoft.com/office/drawing/2014/main" id="{6E83781E-E8C8-4072-AE11-74BECCEBD736}"/>
              </a:ext>
            </a:extLst>
          </p:cNvPr>
          <p:cNvSpPr>
            <a:spLocks noGrp="1"/>
          </p:cNvSpPr>
          <p:nvPr>
            <p:ph type="body" sz="quarter" idx="11"/>
          </p:nvPr>
        </p:nvSpPr>
        <p:spPr>
          <a:xfrm>
            <a:off x="576072" y="1230850"/>
            <a:ext cx="11033760" cy="475488"/>
          </a:xfrm>
        </p:spPr>
        <p:txBody>
          <a:bodyPr/>
          <a:lstStyle/>
          <a:p>
            <a:r>
              <a:rPr lang="en-PH" dirty="0"/>
              <a:t>Average {{</a:t>
            </a:r>
            <a:r>
              <a:rPr lang="en-PH" dirty="0" err="1"/>
              <a:t>val:bq_query_counts.csv</a:t>
            </a:r>
            <a:r>
              <a:rPr lang="en-PH" dirty="0"/>
              <a:t>[1,6]}}M per day. {{</a:t>
            </a:r>
            <a:r>
              <a:rPr lang="en-PH" dirty="0" err="1"/>
              <a:t>val:bq_query_counts.csv</a:t>
            </a:r>
            <a:r>
              <a:rPr lang="en-PH" dirty="0"/>
              <a:t>[1,14]}} % of the queries are sub-second</a:t>
            </a:r>
          </a:p>
        </p:txBody>
      </p:sp>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4" name="Group 3">
            <a:extLst>
              <a:ext uri="{FF2B5EF4-FFF2-40B4-BE49-F238E27FC236}">
                <a16:creationId xmlns:a16="http://schemas.microsoft.com/office/drawing/2014/main" id="{C5C1B762-3306-A449-B0DE-94FB657F95CC}"/>
              </a:ext>
            </a:extLst>
          </p:cNvPr>
          <p:cNvGrpSpPr/>
          <p:nvPr/>
        </p:nvGrpSpPr>
        <p:grpSpPr>
          <a:xfrm>
            <a:off x="-1795114" y="-502814"/>
            <a:ext cx="3194663" cy="1644555"/>
            <a:chOff x="3124200" y="2232102"/>
            <a:chExt cx="3194663" cy="1644555"/>
          </a:xfrm>
        </p:grpSpPr>
        <p:sp>
          <p:nvSpPr>
            <p:cNvPr id="19" name="TextBox 18">
              <a:extLst>
                <a:ext uri="{FF2B5EF4-FFF2-40B4-BE49-F238E27FC236}">
                  <a16:creationId xmlns:a16="http://schemas.microsoft.com/office/drawing/2014/main" id="{E0264B88-F051-5B47-9FFF-57CDF4FE7A8E}"/>
                </a:ext>
              </a:extLst>
            </p:cNvPr>
            <p:cNvSpPr txBox="1"/>
            <p:nvPr/>
          </p:nvSpPr>
          <p:spPr>
            <a:xfrm>
              <a:off x="3124200" y="2232102"/>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Sed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elementum</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turpis</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orci</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non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mattis</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mauris</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viverra</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quis</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Cras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condimentum</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augue</a:t>
              </a: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 Bibendum</a:t>
              </a:r>
              <a:r>
                <a:rPr kumimoji="0" lang="en-US" sz="1000" b="0" i="0" u="none" strike="noStrike" kern="1200" cap="none" spc="0" normalizeH="0" baseline="0" noProof="0">
                  <a:ln>
                    <a:noFill/>
                  </a:ln>
                  <a:solidFill>
                    <a:srgbClr val="6B767D"/>
                  </a:solidFill>
                  <a:effectLst/>
                  <a:uLnTx/>
                  <a:uFillTx/>
                  <a:latin typeface="Arial" panose="020B0604020202020204"/>
                  <a:ea typeface="+mn-ea"/>
                  <a:cs typeface="+mn-cs"/>
                </a:rPr>
                <a:t>.</a:t>
              </a:r>
            </a:p>
          </p:txBody>
        </p:sp>
        <p:sp>
          <p:nvSpPr>
            <p:cNvPr id="20" name="Freeform: Shape 56">
              <a:extLst>
                <a:ext uri="{FF2B5EF4-FFF2-40B4-BE49-F238E27FC236}">
                  <a16:creationId xmlns:a16="http://schemas.microsoft.com/office/drawing/2014/main" id="{6D3C1276-526E-A74D-A3AF-C11F695DC479}"/>
                </a:ext>
              </a:extLst>
            </p:cNvPr>
            <p:cNvSpPr/>
            <p:nvPr/>
          </p:nvSpPr>
          <p:spPr>
            <a:xfrm>
              <a:off x="5274155" y="2809924"/>
              <a:ext cx="1044708" cy="1066733"/>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 name="Group 1">
            <a:extLst>
              <a:ext uri="{FF2B5EF4-FFF2-40B4-BE49-F238E27FC236}">
                <a16:creationId xmlns:a16="http://schemas.microsoft.com/office/drawing/2014/main" id="{8E145305-2FCD-4142-95EA-6BA8301CCBE4}"/>
              </a:ext>
            </a:extLst>
          </p:cNvPr>
          <p:cNvGrpSpPr/>
          <p:nvPr/>
        </p:nvGrpSpPr>
        <p:grpSpPr>
          <a:xfrm>
            <a:off x="6092952" y="-769388"/>
            <a:ext cx="1938454" cy="1595433"/>
            <a:chOff x="7577253" y="2297151"/>
            <a:chExt cx="1938454" cy="1595433"/>
          </a:xfrm>
        </p:grpSpPr>
        <p:sp>
          <p:nvSpPr>
            <p:cNvPr id="18" name="Freeform: Shape 56">
              <a:extLst>
                <a:ext uri="{FF2B5EF4-FFF2-40B4-BE49-F238E27FC236}">
                  <a16:creationId xmlns:a16="http://schemas.microsoft.com/office/drawing/2014/main" id="{F2BCE103-9104-4F48-82CF-6A5A823ECDC2}"/>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1" name="TextBox 20">
              <a:extLst>
                <a:ext uri="{FF2B5EF4-FFF2-40B4-BE49-F238E27FC236}">
                  <a16:creationId xmlns:a16="http://schemas.microsoft.com/office/drawing/2014/main" id="{A23FF908-7CF7-6042-BB6E-CD740FEBB46E}"/>
                </a:ext>
              </a:extLst>
            </p:cNvPr>
            <p:cNvSpPr txBox="1"/>
            <p:nvPr/>
          </p:nvSpPr>
          <p:spPr>
            <a:xfrm>
              <a:off x="7577253" y="2297151"/>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6B767D"/>
                  </a:solidFill>
                  <a:effectLst/>
                  <a:uLnTx/>
                  <a:uFillTx/>
                  <a:latin typeface="Arial" panose="020B0604020202020204"/>
                  <a:ea typeface="+mn-ea"/>
                  <a:cs typeface="+mn-cs"/>
                </a:rPr>
                <a:t>Headline placeholder</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Sed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elementum</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turpis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orci</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non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mattis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mauris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viverra</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quis</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Cras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condimentum</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augue</a:t>
              </a: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 Bibendum.</a:t>
              </a:r>
            </a:p>
          </p:txBody>
        </p:sp>
      </p:grpSp>
      <p:sp>
        <p:nvSpPr>
          <p:cNvPr id="12" name="TextBox 11">
            <a:extLst>
              <a:ext uri="{FF2B5EF4-FFF2-40B4-BE49-F238E27FC236}">
                <a16:creationId xmlns:a16="http://schemas.microsoft.com/office/drawing/2014/main" id="{5378D628-51C0-4047-9492-9D623CE4885A}"/>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
        <p:nvSpPr>
          <p:cNvPr id="17" name="Rectangle 16">
            <a:extLst>
              <a:ext uri="{FF2B5EF4-FFF2-40B4-BE49-F238E27FC236}">
                <a16:creationId xmlns:a16="http://schemas.microsoft.com/office/drawing/2014/main" id="{1CBF2D28-AEA7-BA42-B5E3-DBEF9BABFD71}"/>
              </a:ext>
            </a:extLst>
          </p:cNvPr>
          <p:cNvSpPr/>
          <p:nvPr/>
        </p:nvSpPr>
        <p:spPr>
          <a:xfrm>
            <a:off x="575310" y="1884556"/>
            <a:ext cx="11034522" cy="43257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t>{{</a:t>
            </a:r>
            <a:r>
              <a:rPr lang="en-US" dirty="0" err="1"/>
              <a:t>pic:bq</a:t>
            </a:r>
            <a:r>
              <a:rPr lang="en-US" dirty="0"/>
              <a:t>--</a:t>
            </a:r>
            <a:r>
              <a:rPr lang="en-US" dirty="0" err="1"/>
              <a:t>daily_query_throughput.png</a:t>
            </a:r>
            <a:r>
              <a:rPr lang="en-US" dirty="0"/>
              <a:t>}}</a:t>
            </a:r>
          </a:p>
        </p:txBody>
      </p:sp>
    </p:spTree>
    <p:custDataLst>
      <p:tags r:id="rId1"/>
    </p:custDataLst>
    <p:extLst>
      <p:ext uri="{BB962C8B-B14F-4D97-AF65-F5344CB8AC3E}">
        <p14:creationId xmlns:p14="http://schemas.microsoft.com/office/powerpoint/2010/main" val="225649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87F0E8-5D1F-4E00-916F-58F911B32104}"/>
              </a:ext>
            </a:extLst>
          </p:cNvPr>
          <p:cNvSpPr>
            <a:spLocks noGrp="1"/>
          </p:cNvSpPr>
          <p:nvPr>
            <p:ph type="title"/>
          </p:nvPr>
        </p:nvSpPr>
        <p:spPr/>
        <p:txBody>
          <a:bodyPr/>
          <a:lstStyle/>
          <a:p>
            <a:r>
              <a:rPr lang="en-US"/>
              <a:t>Join Complexity</a:t>
            </a:r>
          </a:p>
        </p:txBody>
      </p:sp>
      <p:sp>
        <p:nvSpPr>
          <p:cNvPr id="8" name="Text Placeholder 7">
            <a:extLst>
              <a:ext uri="{FF2B5EF4-FFF2-40B4-BE49-F238E27FC236}">
                <a16:creationId xmlns:a16="http://schemas.microsoft.com/office/drawing/2014/main" id="{B9518EB9-4012-4750-9F96-40A431DFA8FA}"/>
              </a:ext>
            </a:extLst>
          </p:cNvPr>
          <p:cNvSpPr>
            <a:spLocks noGrp="1"/>
          </p:cNvSpPr>
          <p:nvPr>
            <p:ph type="body" sz="quarter" idx="11"/>
          </p:nvPr>
        </p:nvSpPr>
        <p:spPr/>
        <p:txBody>
          <a:bodyPr/>
          <a:lstStyle/>
          <a:p>
            <a:r>
              <a:rPr lang="en-US"/>
              <a:t>Tables included in each query</a:t>
            </a:r>
          </a:p>
        </p:txBody>
      </p:sp>
      <p:graphicFrame>
        <p:nvGraphicFramePr>
          <p:cNvPr id="10" name="Chart 9">
            <a:extLst>
              <a:ext uri="{FF2B5EF4-FFF2-40B4-BE49-F238E27FC236}">
                <a16:creationId xmlns:a16="http://schemas.microsoft.com/office/drawing/2014/main" id="{A87F7C4C-4C98-481E-AD57-E60873F5C838}"/>
              </a:ext>
            </a:extLst>
          </p:cNvPr>
          <p:cNvGraphicFramePr>
            <a:graphicFrameLocks/>
          </p:cNvGraphicFramePr>
          <p:nvPr>
            <p:extLst>
              <p:ext uri="{D42A27DB-BD31-4B8C-83A1-F6EECF244321}">
                <p14:modId xmlns:p14="http://schemas.microsoft.com/office/powerpoint/2010/main" val="3821716071"/>
              </p:ext>
            </p:extLst>
          </p:nvPr>
        </p:nvGraphicFramePr>
        <p:xfrm>
          <a:off x="6585524" y="0"/>
          <a:ext cx="7003198" cy="6616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ntent Placeholder 3">
            <a:extLst>
              <a:ext uri="{FF2B5EF4-FFF2-40B4-BE49-F238E27FC236}">
                <a16:creationId xmlns:a16="http://schemas.microsoft.com/office/drawing/2014/main" id="{4ECD0145-7FEA-4C22-B4F0-869659678A8C}"/>
              </a:ext>
            </a:extLst>
          </p:cNvPr>
          <p:cNvGraphicFramePr>
            <a:graphicFrameLocks noGrp="1"/>
          </p:cNvGraphicFramePr>
          <p:nvPr>
            <p:ph sz="quarter" idx="16"/>
            <p:extLst>
              <p:ext uri="{D42A27DB-BD31-4B8C-83A1-F6EECF244321}">
                <p14:modId xmlns:p14="http://schemas.microsoft.com/office/powerpoint/2010/main" val="3317393988"/>
              </p:ext>
            </p:extLst>
          </p:nvPr>
        </p:nvGraphicFramePr>
        <p:xfrm>
          <a:off x="573024" y="2199674"/>
          <a:ext cx="4615777" cy="3509681"/>
        </p:xfrm>
        <a:graphic>
          <a:graphicData uri="http://schemas.openxmlformats.org/drawingml/2006/table">
            <a:tbl>
              <a:tblPr>
                <a:tableStyleId>{5C22544A-7EE6-4342-B048-85BDC9FD1C3A}</a:tableStyleId>
              </a:tblPr>
              <a:tblGrid>
                <a:gridCol w="2032637">
                  <a:extLst>
                    <a:ext uri="{9D8B030D-6E8A-4147-A177-3AD203B41FA5}">
                      <a16:colId xmlns:a16="http://schemas.microsoft.com/office/drawing/2014/main" val="3952496333"/>
                    </a:ext>
                  </a:extLst>
                </a:gridCol>
                <a:gridCol w="2583140">
                  <a:extLst>
                    <a:ext uri="{9D8B030D-6E8A-4147-A177-3AD203B41FA5}">
                      <a16:colId xmlns:a16="http://schemas.microsoft.com/office/drawing/2014/main" val="3162852124"/>
                    </a:ext>
                  </a:extLst>
                </a:gridCol>
              </a:tblGrid>
              <a:tr h="761145">
                <a:tc>
                  <a:txBody>
                    <a:bodyPr/>
                    <a:lstStyle/>
                    <a:p>
                      <a:pPr algn="ctr" fontAlgn="b"/>
                      <a:r>
                        <a:rPr lang="en-US" sz="1600" b="1" u="none" strike="noStrike">
                          <a:solidFill>
                            <a:schemeClr val="bg1"/>
                          </a:solidFill>
                          <a:effectLst/>
                        </a:rPr>
                        <a:t>Tables Per Query</a:t>
                      </a:r>
                      <a:endParaRPr lang="en-US" sz="1600" b="1" i="0" u="none" strike="noStrike">
                        <a:solidFill>
                          <a:schemeClr val="bg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b"/>
                      <a:r>
                        <a:rPr lang="en-US" sz="1600" b="1" u="none" strike="noStrike">
                          <a:solidFill>
                            <a:schemeClr val="bg1"/>
                          </a:solidFill>
                          <a:effectLst/>
                        </a:rPr>
                        <a:t>Query Count</a:t>
                      </a:r>
                      <a:endParaRPr lang="en-US" sz="1600" b="1" i="0" u="none" strike="noStrike">
                        <a:solidFill>
                          <a:schemeClr val="bg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78834845"/>
                  </a:ext>
                </a:extLst>
              </a:tr>
              <a:tr h="392648">
                <a:tc>
                  <a:txBody>
                    <a:bodyPr/>
                    <a:lstStyle/>
                    <a:p>
                      <a:pPr algn="ctr" fontAlgn="b"/>
                      <a:r>
                        <a:rPr lang="en-US" sz="1200" u="none" strike="noStrike">
                          <a:solidFill>
                            <a:schemeClr val="tx1"/>
                          </a:solidFill>
                          <a:effectLst/>
                        </a:rPr>
                        <a:t>1 </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123,231,877</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150496"/>
                  </a:ext>
                </a:extLst>
              </a:tr>
              <a:tr h="392648">
                <a:tc>
                  <a:txBody>
                    <a:bodyPr/>
                    <a:lstStyle/>
                    <a:p>
                      <a:pPr algn="ctr" fontAlgn="b"/>
                      <a:r>
                        <a:rPr lang="en-US" sz="1200" u="none" strike="noStrike">
                          <a:solidFill>
                            <a:schemeClr val="tx1"/>
                          </a:solidFill>
                          <a:effectLst/>
                        </a:rPr>
                        <a:t>2 </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none" strike="noStrike">
                          <a:solidFill>
                            <a:schemeClr val="tx1"/>
                          </a:solidFill>
                          <a:effectLst/>
                        </a:rPr>
                        <a:t>4,145,938</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07223156"/>
                  </a:ext>
                </a:extLst>
              </a:tr>
              <a:tr h="392648">
                <a:tc>
                  <a:txBody>
                    <a:bodyPr/>
                    <a:lstStyle/>
                    <a:p>
                      <a:pPr algn="ctr" fontAlgn="b"/>
                      <a:r>
                        <a:rPr lang="en-US" sz="1200" u="none" strike="noStrike">
                          <a:solidFill>
                            <a:schemeClr val="tx1"/>
                          </a:solidFill>
                          <a:effectLst/>
                        </a:rPr>
                        <a:t>3</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547,005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8606850"/>
                  </a:ext>
                </a:extLst>
              </a:tr>
              <a:tr h="392648">
                <a:tc>
                  <a:txBody>
                    <a:bodyPr/>
                    <a:lstStyle/>
                    <a:p>
                      <a:pPr algn="ctr" fontAlgn="b"/>
                      <a:r>
                        <a:rPr lang="en-US" sz="1200" u="none" strike="noStrike">
                          <a:solidFill>
                            <a:schemeClr val="tx1"/>
                          </a:solidFill>
                          <a:effectLst/>
                        </a:rPr>
                        <a:t>4</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none" strike="noStrike">
                          <a:solidFill>
                            <a:schemeClr val="tx1"/>
                          </a:solidFill>
                          <a:effectLst/>
                        </a:rPr>
                        <a:t>923,205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163306761"/>
                  </a:ext>
                </a:extLst>
              </a:tr>
              <a:tr h="392648">
                <a:tc>
                  <a:txBody>
                    <a:bodyPr/>
                    <a:lstStyle/>
                    <a:p>
                      <a:pPr algn="ctr" fontAlgn="b"/>
                      <a:r>
                        <a:rPr lang="en-US" sz="1200" u="none" strike="noStrike">
                          <a:solidFill>
                            <a:schemeClr val="tx1"/>
                          </a:solidFill>
                          <a:effectLst/>
                        </a:rPr>
                        <a:t>5</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u="none" strike="noStrike">
                          <a:solidFill>
                            <a:schemeClr val="tx1"/>
                          </a:solidFill>
                          <a:effectLst/>
                        </a:rPr>
                        <a:t>279,292</a:t>
                      </a:r>
                      <a:endParaRPr lang="en-US" sz="1200" b="0"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87303"/>
                  </a:ext>
                </a:extLst>
              </a:tr>
              <a:tr h="392648">
                <a:tc>
                  <a:txBody>
                    <a:bodyPr/>
                    <a:lstStyle/>
                    <a:p>
                      <a:pPr algn="ctr" fontAlgn="b"/>
                      <a:r>
                        <a:rPr lang="en-US" sz="1200" u="sng" strike="noStrike">
                          <a:solidFill>
                            <a:schemeClr val="tx1"/>
                          </a:solidFill>
                          <a:effectLst/>
                        </a:rPr>
                        <a:t>5+</a:t>
                      </a:r>
                      <a:endParaRPr lang="en-US" sz="1200" b="0" i="0" u="sng"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fontAlgn="b"/>
                      <a:r>
                        <a:rPr lang="en-US" sz="1200" u="sng" strike="noStrike">
                          <a:solidFill>
                            <a:schemeClr val="tx1"/>
                          </a:solidFill>
                          <a:effectLst/>
                        </a:rPr>
                        <a:t>993,109</a:t>
                      </a:r>
                      <a:endParaRPr lang="en-US" sz="1200" b="0" i="0" u="sng"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045602300"/>
                  </a:ext>
                </a:extLst>
              </a:tr>
              <a:tr h="392648">
                <a:tc>
                  <a:txBody>
                    <a:bodyPr/>
                    <a:lstStyle/>
                    <a:p>
                      <a:pPr algn="ctr" fontAlgn="b"/>
                      <a:r>
                        <a:rPr lang="en-US" sz="1200" b="1" u="none" strike="noStrike">
                          <a:solidFill>
                            <a:schemeClr val="tx1"/>
                          </a:solidFill>
                          <a:effectLst/>
                        </a:rPr>
                        <a:t>Grand Total</a:t>
                      </a:r>
                      <a:endParaRPr lang="en-US" sz="1200" b="1"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solidFill>
                            <a:schemeClr val="tx1"/>
                          </a:solidFill>
                          <a:effectLst/>
                        </a:rPr>
                        <a:t>130,120,426</a:t>
                      </a:r>
                      <a:endParaRPr lang="en-US" sz="1200" b="1" i="0" u="none" strike="noStrike">
                        <a:solidFill>
                          <a:schemeClr val="tx1"/>
                        </a:solidFill>
                        <a:effectLst/>
                        <a:latin typeface="Calibri" panose="020F050202020403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0358937"/>
                  </a:ext>
                </a:extLst>
              </a:tr>
            </a:tbl>
          </a:graphicData>
        </a:graphic>
      </p:graphicFrame>
    </p:spTree>
    <p:extLst>
      <p:ext uri="{BB962C8B-B14F-4D97-AF65-F5344CB8AC3E}">
        <p14:creationId xmlns:p14="http://schemas.microsoft.com/office/powerpoint/2010/main" val="3206342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1" y="2057400"/>
            <a:ext cx="5009958"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XX-Months Queries</a:t>
            </a:r>
          </a:p>
        </p:txBody>
      </p:sp>
      <p:graphicFrame>
        <p:nvGraphicFramePr>
          <p:cNvPr id="8" name="Content Placeholder 7">
            <a:extLst>
              <a:ext uri="{FF2B5EF4-FFF2-40B4-BE49-F238E27FC236}">
                <a16:creationId xmlns:a16="http://schemas.microsoft.com/office/drawing/2014/main" id="{EABB2775-1501-4F8C-A92E-35B2377038A4}"/>
              </a:ext>
            </a:extLst>
          </p:cNvPr>
          <p:cNvGraphicFramePr>
            <a:graphicFrameLocks noGrp="1"/>
          </p:cNvGraphicFramePr>
          <p:nvPr>
            <p:ph sz="quarter" idx="18"/>
            <p:extLst>
              <p:ext uri="{D42A27DB-BD31-4B8C-83A1-F6EECF244321}">
                <p14:modId xmlns:p14="http://schemas.microsoft.com/office/powerpoint/2010/main" val="641969516"/>
              </p:ext>
            </p:extLst>
          </p:nvPr>
        </p:nvGraphicFramePr>
        <p:xfrm>
          <a:off x="586741" y="2437006"/>
          <a:ext cx="6237805" cy="3773293"/>
        </p:xfrm>
        <a:graphic>
          <a:graphicData uri="http://schemas.openxmlformats.org/drawingml/2006/table">
            <a:tbl>
              <a:tblPr firstRow="1" bandRow="1">
                <a:tableStyleId>{9DCAF9ED-07DC-4A11-8D7F-57B35C25682E}</a:tableStyleId>
              </a:tblPr>
              <a:tblGrid>
                <a:gridCol w="2517734">
                  <a:extLst>
                    <a:ext uri="{9D8B030D-6E8A-4147-A177-3AD203B41FA5}">
                      <a16:colId xmlns:a16="http://schemas.microsoft.com/office/drawing/2014/main" val="68029268"/>
                    </a:ext>
                  </a:extLst>
                </a:gridCol>
                <a:gridCol w="3720071">
                  <a:extLst>
                    <a:ext uri="{9D8B030D-6E8A-4147-A177-3AD203B41FA5}">
                      <a16:colId xmlns:a16="http://schemas.microsoft.com/office/drawing/2014/main" val="63298111"/>
                    </a:ext>
                  </a:extLst>
                </a:gridCol>
              </a:tblGrid>
              <a:tr h="569015">
                <a:tc>
                  <a:txBody>
                    <a:bodyPr/>
                    <a:lstStyle/>
                    <a:p>
                      <a:pPr algn="ctr" fontAlgn="b">
                        <a:defRPr sz="1400">
                          <a:solidFill>
                            <a:schemeClr val="bg1"/>
                          </a:solidFill>
                          <a:latin typeface="Arial"/>
                        </a:defRPr>
                      </a:pPr>
                      <a:r>
                        <a:rPr sz="1200"/>
                        <a:t>Number of Joins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400">
                          <a:solidFill>
                            <a:schemeClr val="bg1"/>
                          </a:solidFill>
                          <a:latin typeface="Arial"/>
                        </a:defRPr>
                      </a:pPr>
                      <a:r>
                        <a:rPr sz="1200"/>
                        <a:t>Number of Queries</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4049930"/>
                  </a:ext>
                </a:extLst>
              </a:tr>
              <a:tr h="490262">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1</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2,067,390</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45666622"/>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2</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60,478</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5094609"/>
                  </a:ext>
                </a:extLst>
              </a:tr>
              <a:tr h="5699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3</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26,405</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84689066"/>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4</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1600">
                          <a:solidFill>
                            <a:srgbClr val="6B767D"/>
                          </a:solidFill>
                          <a:latin typeface="+mn-lt"/>
                        </a:defRPr>
                      </a:pPr>
                      <a:r>
                        <a:rPr sz="1200"/>
                        <a:t>10,768</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0912378"/>
                  </a:ext>
                </a:extLst>
              </a:tr>
              <a:tr h="534467">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5</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5,602</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6577659"/>
                  </a:ext>
                </a:extLst>
              </a:tr>
              <a:tr h="536521">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rgbClr val="6B767D"/>
                          </a:solidFill>
                          <a:latin typeface="+mn-lt"/>
                        </a:defRPr>
                      </a:pPr>
                      <a:r>
                        <a:rPr sz="1200"/>
                        <a:t> 5+</a:t>
                      </a:r>
                      <a:endParaRPr kumimoji="0" lang="en-US" sz="1200" b="0" i="0" u="none" strike="noStrike" kern="1200" cap="none" spc="0" normalizeH="0" baseline="0" noProof="0">
                        <a:ln>
                          <a:noFill/>
                        </a:ln>
                        <a:solidFill>
                          <a:srgbClr val="6B767D"/>
                        </a:solidFill>
                        <a:effectLst/>
                        <a:uLnTx/>
                        <a:uFillTx/>
                        <a:latin typeface="Microsoft Sans Serif" panose="020B0604020202020204" pitchFamily="34" charset="0"/>
                        <a:ea typeface="+mn-ea"/>
                        <a:cs typeface="+mn-cs"/>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1600">
                          <a:solidFill>
                            <a:srgbClr val="6B767D"/>
                          </a:solidFill>
                          <a:latin typeface="+mn-lt"/>
                        </a:defRPr>
                      </a:pPr>
                      <a:r>
                        <a:rPr sz="1200"/>
                        <a:t>11,139</a:t>
                      </a:r>
                      <a:endParaRPr lang="en-US" sz="1200" b="0" i="0" u="none" strike="noStrike" baseline="0">
                        <a:solidFill>
                          <a:srgbClr val="000000"/>
                        </a:solidFill>
                        <a:effectLst/>
                        <a:latin typeface="Arial"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4472081"/>
                  </a:ext>
                </a:extLst>
              </a:tr>
            </a:tbl>
          </a:graphicData>
        </a:graphic>
      </p:graphicFrame>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a:latin typeface="+mj-lt"/>
              </a:rPr>
              <a:t>Suspendisse non magna ut risus posuere egestas ut vel nibh. </a:t>
            </a:r>
            <a:r>
              <a:rPr lang="en-US" sz="1100">
                <a:latin typeface="+mj-lt"/>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lvl="0" defTabSz="914330">
              <a:lnSpc>
                <a:spcPct val="130000"/>
              </a:lnSpc>
              <a:spcBef>
                <a:spcPts val="1200"/>
              </a:spcBef>
            </a:pPr>
            <a:r>
              <a:rPr lang="en-US" sz="1100">
                <a:latin typeface="+mj-lt"/>
              </a:rPr>
              <a:t>Nam ac ornare ex, interdum lobortis erat. Vivamus condimentum justo eu enim sodales, ac blandit lorem tempus. In tincidunt ornare elit, quis hendrerit ligula hendrerit nec. Suspendisse potenti.</a:t>
            </a:r>
          </a:p>
        </p:txBody>
      </p:sp>
      <p:sp>
        <p:nvSpPr>
          <p:cNvPr id="12" name="Rectangle 11">
            <a:extLst>
              <a:ext uri="{FF2B5EF4-FFF2-40B4-BE49-F238E27FC236}">
                <a16:creationId xmlns:a16="http://schemas.microsoft.com/office/drawing/2014/main" id="{681B5CEE-AF3C-FF4D-A7DE-43060B1C8065}"/>
              </a:ext>
            </a:extLst>
          </p:cNvPr>
          <p:cNvSpPr/>
          <p:nvPr/>
        </p:nvSpPr>
        <p:spPr>
          <a:xfrm>
            <a:off x="7315200" y="5410081"/>
            <a:ext cx="4305300" cy="754053"/>
          </a:xfrm>
          <a:prstGeom prst="rect">
            <a:avLst/>
          </a:prstGeom>
        </p:spPr>
        <p:txBody>
          <a:bodyPr wrap="square">
            <a:spAutoFit/>
          </a:bodyPr>
          <a:lstStyle/>
          <a:p>
            <a:pPr marL="171450" indent="-171450">
              <a:spcAft>
                <a:spcPts val="1200"/>
              </a:spcAft>
              <a:buFont typeface="Arial" panose="020B0604020202020204" pitchFamily="34" charset="0"/>
              <a:buChar char="•"/>
            </a:pPr>
            <a:r>
              <a:rPr lang="en-US" sz="1100"/>
              <a:t>Extremely Challenging for BigQuery to handle </a:t>
            </a:r>
            <a:br>
              <a:rPr lang="en-US" sz="1100"/>
            </a:br>
            <a:r>
              <a:rPr lang="en-US" sz="1100"/>
              <a:t>complex multi-way</a:t>
            </a:r>
          </a:p>
          <a:p>
            <a:pPr marL="171450" indent="-171450">
              <a:spcAft>
                <a:spcPts val="1200"/>
              </a:spcAft>
              <a:buFont typeface="Arial" panose="020B0604020202020204" pitchFamily="34" charset="0"/>
              <a:buChar char="•"/>
            </a:pPr>
            <a:r>
              <a:rPr lang="en-US" sz="1100"/>
              <a:t>JOINs and frequently loaded/updated data.</a:t>
            </a:r>
          </a:p>
        </p:txBody>
      </p:sp>
      <p:sp>
        <p:nvSpPr>
          <p:cNvPr id="9" name="TextBox 8">
            <a:extLst>
              <a:ext uri="{FF2B5EF4-FFF2-40B4-BE49-F238E27FC236}">
                <a16:creationId xmlns:a16="http://schemas.microsoft.com/office/drawing/2014/main" id="{57327DE1-AF1C-964B-899B-683AC4826132}"/>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424054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576262" y="1715707"/>
          <a:ext cx="6237134" cy="4494599"/>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800"/>
                        <a:t>DataBaseName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TableName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CurrentPerm GB</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TVI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10,034.8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4,162.7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config_item_obs_t_withdups</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3,953.6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REPORT_DATA_2010to2013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1,409.9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REPORT_DATA_2018to2021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1,060.2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PDCRDATA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DBQLogTbl_Hst_v1620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1,057.8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vantage_bill_log_hist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1,042.7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REPORT_DATA_2016to2017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1,008.0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REPORT_DATA_2014to2015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990.3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900.5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shc_io_stat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898.7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PUBLIC_CLOUD_SPEND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AWS_CUR_Billing</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887.4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shc_tps_stat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779.1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tdtedw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vantage_bill_log_dn_hist_BKP</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748.1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RAW_SHC_TBL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shc_max_used_iota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723.7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shc_paging_stat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shc_queue_stat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678.1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REPORT_DATA_0001to2009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542.8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TRDOAE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TTC_Test_Run_Case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541.2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533.8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shc_krnl_tbl_stat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527.6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shc_cpu_utlztn_stat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495.2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447.4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AIC3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_004_config_itemx_seq_t_input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267.2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err="1"/>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bo40_event_detail_ld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ARCtest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fornparctest31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230.0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a:t>XXX Tables &gt; XXGB</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sp>
        <p:nvSpPr>
          <p:cNvPr id="7" name="Rectangle 6">
            <a:extLst>
              <a:ext uri="{FF2B5EF4-FFF2-40B4-BE49-F238E27FC236}">
                <a16:creationId xmlns:a16="http://schemas.microsoft.com/office/drawing/2014/main" id="{7084787C-A7F0-C342-B6B2-7568B77034B2}"/>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sp>
        <p:nvSpPr>
          <p:cNvPr id="6" name="TextBox 5">
            <a:extLst>
              <a:ext uri="{FF2B5EF4-FFF2-40B4-BE49-F238E27FC236}">
                <a16:creationId xmlns:a16="http://schemas.microsoft.com/office/drawing/2014/main" id="{2820AC61-DB4F-CE4E-A8DA-13A7ED81C3A8}"/>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2035122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398402568"/>
              </p:ext>
            </p:extLst>
          </p:nvPr>
        </p:nvGraphicFramePr>
        <p:xfrm>
          <a:off x="576263" y="1720772"/>
          <a:ext cx="6543865" cy="4413504"/>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t>AppID</a:t>
                      </a:r>
                      <a:endParaRPr lang="en-US" sz="800" b="0" i="0" u="none" strike="noStrike" baseline="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Queries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Fetched Rows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Avg Rows Per Query</a:t>
                      </a:r>
                      <a:endParaRPr lang="en-US" sz="800" b="0" i="0" u="none" strike="noStrike" baseline="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algn="l" fontAlgn="b">
                        <a:defRPr sz="900">
                          <a:solidFill>
                            <a:srgbClr val="6B767D"/>
                          </a:solidFill>
                          <a:latin typeface="+mn-lt"/>
                        </a:defRPr>
                      </a:pPr>
                      <a:r>
                        <a:t>JDBC16.20.00.13;1.8.0_181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62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23,749,204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383,051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r>
                        <a:t>JDBC16.20.00.06;11.0.5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327,757,394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171,510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r>
                        <a:t>SQLA:NET:SS:17.00.02.000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16,569,841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79,662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r>
                        <a:t>JDBC16.20.00.12;10.0.2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8,452,473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72,866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r>
                        <a:t>JDBC16.20.00.08;1.8.0_211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738,351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56,796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r>
                        <a:t>JDBC16.20.00.10;1.8.0_181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7,453,363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45,726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r>
                        <a:t>JDBC16.20.00.13;1.8.0_241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286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11,669,113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40,801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r>
                        <a:t>SQLA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185,040,719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40,112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r>
                        <a:t>TABPROTOSRV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5,566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105,405,471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18,937</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r>
                        <a:t>ARCMAP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414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7,180,594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17,344</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r>
                        <a:t>JDBC16.20.00.13;1.8.0_261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2,128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22,969,094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r>
                        <a:t>JDBC16.20.00.08;1.8.0_181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8,641,919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8,183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r>
                        <a:t>JDBC16.20.00.12;1.8.0_222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821,468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7,749</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r>
                        <a:t>JDBC16.20.00.10;1.8.0_242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9,509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46,375,319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r>
                        <a:t>JDBC16.20.00.10;1.8.0_201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51,806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3,453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r>
                        <a:t>TDAUTOTUNE:NET:SS:17.00.02.000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350,415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3,020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r>
                        <a:t>SQLA:NET:SS:15.11.00.000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20,258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1,841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r>
                        <a:t>PYTHON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30,596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54,880,134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r>
                        <a:t>JDBC16.20.00.12;1.8.0_231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133,674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r>
                        <a:t>JDBC15.00.00.33;11.0.5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r>
                        <a:t>JDBC16.20.00.13;1.8.0_192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1,638,182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r>
                        <a:t>TDKERNEL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r>
                        <a:t>JDBC16.20.00.13;1.8.0_265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1,743,923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r>
                        <a:t>PYTHON.EXE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1,541,852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6" name="Rectangle 5">
            <a:extLst>
              <a:ext uri="{FF2B5EF4-FFF2-40B4-BE49-F238E27FC236}">
                <a16:creationId xmlns:a16="http://schemas.microsoft.com/office/drawing/2014/main" id="{C6BB6E76-E1F8-B640-AC81-8D96466D04E8}"/>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sp>
        <p:nvSpPr>
          <p:cNvPr id="7" name="TextBox 6">
            <a:extLst>
              <a:ext uri="{FF2B5EF4-FFF2-40B4-BE49-F238E27FC236}">
                <a16:creationId xmlns:a16="http://schemas.microsoft.com/office/drawing/2014/main" id="{D59BA39F-A089-D149-8976-C89C3401522C}"/>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2480058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1899728333"/>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a:t>
                      </a:r>
                      <a:r>
                        <a:rPr lang="en-US" sz="1400" noProof="0"/>
                        <a:t>queries</a:t>
                      </a:r>
                      <a:r>
                        <a:rPr lang="fr-FR" sz="1400"/>
                        <a:t>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
        <p:nvSpPr>
          <p:cNvPr id="5" name="Rectangle: Rounded Corners 4">
            <a:extLst>
              <a:ext uri="{FF2B5EF4-FFF2-40B4-BE49-F238E27FC236}">
                <a16:creationId xmlns:a16="http://schemas.microsoft.com/office/drawing/2014/main" id="{BCCC06B1-2856-4B2A-AE2D-71263B01E140}"/>
              </a:ext>
            </a:extLst>
          </p:cNvPr>
          <p:cNvSpPr/>
          <p:nvPr/>
        </p:nvSpPr>
        <p:spPr>
          <a:xfrm>
            <a:off x="11897450" y="802266"/>
            <a:ext cx="2592604" cy="42430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l"/>
            <a:r>
              <a:rPr lang="en-US" sz="1400">
                <a:solidFill>
                  <a:schemeClr val="bg1"/>
                </a:solidFill>
              </a:rPr>
              <a:t>Comment from </a:t>
            </a:r>
            <a:r>
              <a:rPr lang="en-US" sz="1400" err="1">
                <a:solidFill>
                  <a:schemeClr val="bg1"/>
                </a:solidFill>
              </a:rPr>
              <a:t>Jmyers</a:t>
            </a:r>
            <a:r>
              <a:rPr lang="en-US" sz="1400">
                <a:solidFill>
                  <a:schemeClr val="bg1"/>
                </a:solidFill>
              </a:rPr>
              <a:t>:</a:t>
            </a:r>
          </a:p>
          <a:p>
            <a:pPr algn="l"/>
            <a:endParaRPr lang="en-US" sz="1400">
              <a:solidFill>
                <a:schemeClr val="bg1"/>
              </a:solidFill>
            </a:endParaRPr>
          </a:p>
          <a:p>
            <a:pPr algn="l"/>
            <a:r>
              <a:rPr lang="en-US" sz="1400">
                <a:solidFill>
                  <a:schemeClr val="bg1"/>
                </a:solidFill>
              </a:rPr>
              <a:t>As far as I know… this is spelled correctly?</a:t>
            </a:r>
          </a:p>
          <a:p>
            <a:pPr algn="l"/>
            <a:endParaRPr lang="en-US" sz="1400">
              <a:solidFill>
                <a:schemeClr val="bg1"/>
              </a:solidFill>
            </a:endParaRPr>
          </a:p>
          <a:p>
            <a:pPr algn="l"/>
            <a:r>
              <a:rPr lang="en-US" sz="1400">
                <a:solidFill>
                  <a:schemeClr val="bg1"/>
                </a:solidFill>
              </a:rPr>
              <a:t>What dictionary is being used here?</a:t>
            </a:r>
          </a:p>
          <a:p>
            <a:pPr algn="l"/>
            <a:endParaRPr lang="en-US" sz="1400">
              <a:solidFill>
                <a:schemeClr val="bg1"/>
              </a:solidFill>
            </a:endParaRPr>
          </a:p>
          <a:p>
            <a:pPr algn="l"/>
            <a:r>
              <a:rPr lang="en-US" sz="1400">
                <a:solidFill>
                  <a:schemeClr val="bg1"/>
                </a:solidFill>
              </a:rPr>
              <a:t>French. Change it to English and it went away </a:t>
            </a:r>
            <a:r>
              <a:rPr lang="en-US" sz="1400">
                <a:solidFill>
                  <a:schemeClr val="bg1"/>
                </a:solidFill>
                <a:sym typeface="Wingdings" panose="05000000000000000000" pitchFamily="2" charset="2"/>
              </a:rPr>
              <a:t> Fawad</a:t>
            </a:r>
            <a:endParaRPr lang="en-US" sz="1400">
              <a:solidFill>
                <a:schemeClr val="bg1"/>
              </a:solidFill>
            </a:endParaRPr>
          </a:p>
        </p:txBody>
      </p:sp>
      <p:cxnSp>
        <p:nvCxnSpPr>
          <p:cNvPr id="6" name="Straight Arrow Connector 5">
            <a:extLst>
              <a:ext uri="{FF2B5EF4-FFF2-40B4-BE49-F238E27FC236}">
                <a16:creationId xmlns:a16="http://schemas.microsoft.com/office/drawing/2014/main" id="{5B04BDED-5E35-4BA2-B96E-0FA507E10E51}"/>
              </a:ext>
            </a:extLst>
          </p:cNvPr>
          <p:cNvCxnSpPr/>
          <p:nvPr/>
        </p:nvCxnSpPr>
        <p:spPr>
          <a:xfrm flipH="1">
            <a:off x="10004612" y="1979407"/>
            <a:ext cx="2043953" cy="68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802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a:t>On an average XX Tables break the </a:t>
            </a:r>
            <a:r>
              <a:rPr lang="en-PH" err="1"/>
              <a:t>BigQuery</a:t>
            </a:r>
            <a:r>
              <a:rPr lang="en-PH"/>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aphicFrame>
        <p:nvGraphicFramePr>
          <p:cNvPr id="14" name="Content Placeholder 5">
            <a:extLst>
              <a:ext uri="{FF2B5EF4-FFF2-40B4-BE49-F238E27FC236}">
                <a16:creationId xmlns:a16="http://schemas.microsoft.com/office/drawing/2014/main" id="{56128FA1-D069-124C-87DA-52AA54765325}"/>
              </a:ext>
            </a:extLst>
          </p:cNvPr>
          <p:cNvGraphicFramePr>
            <a:graphicFrameLocks noGrp="1"/>
          </p:cNvGraphicFramePr>
          <p:nvPr>
            <p:ph sz="quarter" idx="16"/>
          </p:nvPr>
        </p:nvGraphicFramePr>
        <p:xfrm>
          <a:off x="576263" y="2057400"/>
          <a:ext cx="6649727" cy="41529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01A13CA4-A786-5148-826F-92594B216EAA}"/>
              </a:ext>
            </a:extLst>
          </p:cNvPr>
          <p:cNvSpPr/>
          <p:nvPr/>
        </p:nvSpPr>
        <p:spPr>
          <a:xfrm>
            <a:off x="7315200" y="2794926"/>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sp>
        <p:nvSpPr>
          <p:cNvPr id="6" name="TextBox 5">
            <a:extLst>
              <a:ext uri="{FF2B5EF4-FFF2-40B4-BE49-F238E27FC236}">
                <a16:creationId xmlns:a16="http://schemas.microsoft.com/office/drawing/2014/main" id="{6972312E-E7A4-3F44-902C-E927E772BD0D}"/>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3105140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6263" y="2057400"/>
          <a:ext cx="6237132" cy="4152902"/>
        </p:xfrm>
        <a:graphic>
          <a:graphicData uri="http://schemas.openxmlformats.org/drawingml/2006/table">
            <a:tbl>
              <a:tblPr firstRow="1" bandRow="1">
                <a:tableStyleId>{9DCAF9ED-07DC-4A11-8D7F-57B35C25682E}</a:tableStyleId>
              </a:tblPr>
              <a:tblGrid>
                <a:gridCol w="2784834">
                  <a:extLst>
                    <a:ext uri="{9D8B030D-6E8A-4147-A177-3AD203B41FA5}">
                      <a16:colId xmlns:a16="http://schemas.microsoft.com/office/drawing/2014/main" val="2422292362"/>
                    </a:ext>
                  </a:extLst>
                </a:gridCol>
                <a:gridCol w="3452298">
                  <a:extLst>
                    <a:ext uri="{9D8B030D-6E8A-4147-A177-3AD203B41FA5}">
                      <a16:colId xmlns:a16="http://schemas.microsoft.com/office/drawing/2014/main" val="2559358425"/>
                    </a:ext>
                  </a:extLst>
                </a:gridCol>
              </a:tblGrid>
              <a:tr h="449041">
                <a:tc>
                  <a:txBody>
                    <a:bodyPr/>
                    <a:lstStyle/>
                    <a:p>
                      <a:pPr algn="ctr" fontAlgn="t">
                        <a:defRPr sz="1600">
                          <a:solidFill>
                            <a:srgbClr val="FFFFFF"/>
                          </a:solidFill>
                        </a:defRPr>
                      </a:pPr>
                      <a:r>
                        <a:rPr sz="1400"/>
                        <a:t>ObjectDatabaseName</a:t>
                      </a:r>
                      <a:endParaRPr lang="en-US" sz="1400" b="1" i="0" u="none" strike="noStrike">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a:t>Avg Statement Count Per Table</a:t>
                      </a:r>
                      <a:endParaRPr lang="en-US" sz="1400" b="1" i="0" u="none" strike="noStrike">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sz="1400"/>
                        <a:t>TVI</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56,130</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6,553</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3,932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r>
                        <a:rPr sz="1400"/>
                        <a:t>VCX</a:t>
                      </a:r>
                      <a:r>
                        <a:rPr lang="en-PH" sz="1400"/>
                        <a:t>_</a:t>
                      </a:r>
                      <a:r>
                        <a:rPr sz="1400"/>
                        <a:t>Application</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3,581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r>
                        <a:rPr sz="1400"/>
                        <a:t>ADLSLSAMER</a:t>
                      </a:r>
                      <a:r>
                        <a:rPr lang="en-PH" sz="1400"/>
                        <a:t>_</a:t>
                      </a:r>
                      <a:r>
                        <a:rPr sz="1400"/>
                        <a:t>Qualcomm</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2,781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r>
                        <a:rPr lang="en-PH" sz="1400"/>
                        <a:t>f</a:t>
                      </a:r>
                      <a:r>
                        <a:rPr sz="1400"/>
                        <a:t>incrime</a:t>
                      </a:r>
                      <a:r>
                        <a:rPr lang="en-PH" sz="1400"/>
                        <a:t>_</a:t>
                      </a:r>
                      <a:r>
                        <a:rPr sz="1400"/>
                        <a:t>aml</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2,002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r>
                        <a:rPr lang="en-PH" sz="1400"/>
                        <a:t>f</a:t>
                      </a:r>
                      <a:r>
                        <a:rPr sz="1400"/>
                        <a:t>incrime</a:t>
                      </a:r>
                      <a:r>
                        <a:rPr lang="en-PH" sz="1400"/>
                        <a:t>_</a:t>
                      </a:r>
                      <a:r>
                        <a:rPr sz="1400"/>
                        <a:t>cnp</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1,934</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9" name="Text Placeholder 8">
            <a:extLst>
              <a:ext uri="{FF2B5EF4-FFF2-40B4-BE49-F238E27FC236}">
                <a16:creationId xmlns:a16="http://schemas.microsoft.com/office/drawing/2014/main" id="{13173769-11F7-7D43-9914-3C3A3315A77A}"/>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sp>
        <p:nvSpPr>
          <p:cNvPr id="5" name="Rectangle 4">
            <a:extLst>
              <a:ext uri="{FF2B5EF4-FFF2-40B4-BE49-F238E27FC236}">
                <a16:creationId xmlns:a16="http://schemas.microsoft.com/office/drawing/2014/main" id="{E1DD5D26-E062-ED44-BA39-39C5CF3E2E40}"/>
              </a:ext>
            </a:extLst>
          </p:cNvPr>
          <p:cNvSpPr/>
          <p:nvPr/>
        </p:nvSpPr>
        <p:spPr>
          <a:xfrm>
            <a:off x="7315200" y="3392488"/>
            <a:ext cx="4305300" cy="267784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Headline placeholder</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Suspendisse non magna ut risus posuere egestas ut vel nibh.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Cras ut ligula auctor, feugiat leo eget, imperdiet orci. Vivamus gravida ac nibh vel rutrum. Mauris vel nulla elementum, facilisis neque at, malesuada ex. Cras nec volutpat sapien. Nunc commodo sapien ut ante laoreet molestie vitae quis magna. Curabitur at convallis enim. </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Nam ac ornare ex, interdum lobortis erat. Vivamus condimentum justo eu enim sodales, ac blandit lorem tempus. In tincidunt ornare elit, quis hendrerit ligula hendrerit nec. Suspendisse potenti.</a:t>
            </a:r>
          </a:p>
        </p:txBody>
      </p:sp>
      <p:sp>
        <p:nvSpPr>
          <p:cNvPr id="6" name="TextBox 5">
            <a:extLst>
              <a:ext uri="{FF2B5EF4-FFF2-40B4-BE49-F238E27FC236}">
                <a16:creationId xmlns:a16="http://schemas.microsoft.com/office/drawing/2014/main" id="{83655875-FF66-B144-9D44-A4813C9978A2}"/>
              </a:ext>
            </a:extLst>
          </p:cNvPr>
          <p:cNvSpPr txBox="1"/>
          <p:nvPr/>
        </p:nvSpPr>
        <p:spPr>
          <a:xfrm>
            <a:off x="8922917" y="232921"/>
            <a:ext cx="2693773" cy="593124"/>
          </a:xfrm>
          <a:prstGeom prst="rect">
            <a:avLst/>
          </a:prstGeom>
          <a:noFill/>
          <a:ln>
            <a:solidFill>
              <a:srgbClr val="FF0000"/>
            </a:solidFill>
          </a:ln>
        </p:spPr>
        <p:txBody>
          <a:bodyPr wrap="square" lIns="182880" tIns="182880" rIns="182880" bIns="182880" rtlCol="0" anchor="ctr" anchorCtr="0">
            <a:noAutofit/>
          </a:bodyPr>
          <a:lstStyle/>
          <a:p>
            <a:pPr algn="l"/>
            <a:r>
              <a:rPr lang="en-US" u="sng">
                <a:solidFill>
                  <a:srgbClr val="FF0000"/>
                </a:solidFill>
              </a:rPr>
              <a:t>Delete Before Sending to Customer</a:t>
            </a:r>
          </a:p>
        </p:txBody>
      </p:sp>
    </p:spTree>
    <p:custDataLst>
      <p:tags r:id="rId1"/>
    </p:custDataLst>
    <p:extLst>
      <p:ext uri="{BB962C8B-B14F-4D97-AF65-F5344CB8AC3E}">
        <p14:creationId xmlns:p14="http://schemas.microsoft.com/office/powerpoint/2010/main" val="510563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Look Before You Leap</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Oval 117">
            <a:extLst>
              <a:ext uri="{FF2B5EF4-FFF2-40B4-BE49-F238E27FC236}">
                <a16:creationId xmlns:a16="http://schemas.microsoft.com/office/drawing/2014/main" id="{454BC1FE-9F59-B04C-918C-31B72B3C0DF9}"/>
              </a:ext>
            </a:extLst>
          </p:cNvPr>
          <p:cNvSpPr/>
          <p:nvPr/>
        </p:nvSpPr>
        <p:spPr>
          <a:xfrm>
            <a:off x="1930080" y="-259400"/>
            <a:ext cx="7836876" cy="783687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5" name="Rectangle 14">
            <a:extLst>
              <a:ext uri="{FF2B5EF4-FFF2-40B4-BE49-F238E27FC236}">
                <a16:creationId xmlns:a16="http://schemas.microsoft.com/office/drawing/2014/main" id="{644D1D39-D814-CD4B-A9F0-860EF9EA8EA1}"/>
              </a:ext>
            </a:extLst>
          </p:cNvPr>
          <p:cNvSpPr/>
          <p:nvPr/>
        </p:nvSpPr>
        <p:spPr>
          <a:xfrm>
            <a:off x="4888668" y="0"/>
            <a:ext cx="73033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205394" y="1824080"/>
            <a:ext cx="3496381"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Primary Indexes</a:t>
            </a:r>
          </a:p>
          <a:p>
            <a:pPr lvl="0">
              <a:spcAft>
                <a:spcPts val="300"/>
              </a:spcAft>
              <a:defRPr sz="1200">
                <a:solidFill>
                  <a:srgbClr val="6B767D"/>
                </a:solidFill>
                <a:latin typeface="Arial"/>
              </a:defRPr>
            </a:pPr>
            <a:r>
              <a:rPr lang="en-PH" sz="1400">
                <a:solidFill>
                  <a:schemeClr val="bg1">
                    <a:lumMod val="50000"/>
                  </a:schemeClr>
                </a:solidFill>
                <a:latin typeface="Arial"/>
              </a:rPr>
              <a:t>41,744 UPI Defined</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205396" y="2784022"/>
            <a:ext cx="3496382"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Table Structures</a:t>
            </a:r>
          </a:p>
          <a:p>
            <a:pPr marL="171450" lvl="0" indent="-171450">
              <a:spcAft>
                <a:spcPts val="300"/>
              </a:spcAft>
              <a:buFont typeface="Arial" panose="020B0604020202020204" pitchFamily="34" charset="0"/>
              <a:buChar char="•"/>
              <a:defRPr sz="1200">
                <a:solidFill>
                  <a:srgbClr val="384951"/>
                </a:solidFill>
                <a:latin typeface="Arial"/>
              </a:defRPr>
            </a:pPr>
            <a:r>
              <a:rPr lang="en-PH" sz="1400">
                <a:solidFill>
                  <a:schemeClr val="bg1">
                    <a:lumMod val="50000"/>
                  </a:schemeClr>
                </a:solidFill>
                <a:latin typeface="Arial"/>
              </a:rPr>
              <a:t>57,670 SET tables out of 85,104 (67%)</a:t>
            </a:r>
          </a:p>
          <a:p>
            <a:pPr marL="171450" lvl="0" indent="-171450">
              <a:spcAft>
                <a:spcPts val="300"/>
              </a:spcAft>
              <a:buFont typeface="Arial" panose="020B0604020202020204" pitchFamily="34" charset="0"/>
              <a:buChar char="•"/>
              <a:defRPr sz="1200">
                <a:solidFill>
                  <a:srgbClr val="384951"/>
                </a:solidFill>
                <a:latin typeface="Arial"/>
              </a:defRPr>
            </a:pPr>
            <a:r>
              <a:rPr lang="en-PH" sz="1400">
                <a:solidFill>
                  <a:schemeClr val="bg1">
                    <a:lumMod val="50000"/>
                  </a:schemeClr>
                </a:solidFill>
                <a:latin typeface="Arial"/>
              </a:rPr>
              <a:t>0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a:solidFill>
                  <a:schemeClr val="bg1">
                    <a:lumMod val="50000"/>
                  </a:schemeClr>
                </a:solidFill>
                <a:latin typeface="Arial"/>
              </a:rPr>
              <a:t>544 Join Indexes</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205396" y="4128684"/>
            <a:ext cx="3496379"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5,158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3,618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246 Foreign Key Constraints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428115" y="1824080"/>
            <a:ext cx="2906868"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Column Formatting</a:t>
            </a:r>
          </a:p>
          <a:p>
            <a:pPr lvl="0">
              <a:spcAft>
                <a:spcPts val="300"/>
              </a:spcAft>
              <a:defRPr sz="1200">
                <a:solidFill>
                  <a:srgbClr val="6B767D"/>
                </a:solidFill>
                <a:latin typeface="Arial"/>
              </a:defRPr>
            </a:pPr>
            <a:r>
              <a:rPr lang="en-PH" sz="1400">
                <a:solidFill>
                  <a:schemeClr val="bg1">
                    <a:lumMod val="50000"/>
                  </a:schemeClr>
                </a:solidFill>
                <a:latin typeface="Arial"/>
              </a:rPr>
              <a:t>1,331,017 Column Formats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445090" y="2876165"/>
            <a:ext cx="2889893"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Partitioning</a:t>
            </a:r>
          </a:p>
          <a:p>
            <a:pPr lvl="0">
              <a:spcAft>
                <a:spcPts val="300"/>
              </a:spcAft>
              <a:defRPr sz="1200">
                <a:solidFill>
                  <a:srgbClr val="384951"/>
                </a:solidFill>
                <a:latin typeface="Arial"/>
              </a:defRPr>
            </a:pPr>
            <a:r>
              <a:rPr lang="en-PH" sz="1400">
                <a:solidFill>
                  <a:schemeClr val="bg1">
                    <a:lumMod val="50000"/>
                  </a:schemeClr>
                </a:solidFill>
                <a:latin typeface="Arial"/>
              </a:rPr>
              <a:t>5,041  PPI Defined</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435817" y="3791990"/>
            <a:ext cx="2906868" cy="2177519"/>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Special Data Types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198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1,224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2,800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428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2,189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386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1">
                    <a:lumMod val="50000"/>
                  </a:schemeClr>
                </a:solidFill>
                <a:latin typeface="Arial"/>
              </a:rPr>
              <a:t>534 Geospatial</a:t>
            </a:r>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r>
                  <a:rPr lang="en-US" sz="1000" b="1" spc="170">
                    <a:solidFill>
                      <a:schemeClr val="accent5">
                        <a:lumMod val="20000"/>
                        <a:lumOff val="80000"/>
                      </a:schemeClr>
                    </a:solidFill>
                  </a:rPr>
                  <a:t>GAPS IN BIG 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289431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Oval 117">
            <a:extLst>
              <a:ext uri="{FF2B5EF4-FFF2-40B4-BE49-F238E27FC236}">
                <a16:creationId xmlns:a16="http://schemas.microsoft.com/office/drawing/2014/main" id="{454BC1FE-9F59-B04C-918C-31B72B3C0DF9}"/>
              </a:ext>
            </a:extLst>
          </p:cNvPr>
          <p:cNvSpPr/>
          <p:nvPr/>
        </p:nvSpPr>
        <p:spPr>
          <a:xfrm>
            <a:off x="1930080" y="-259400"/>
            <a:ext cx="7836876" cy="7836876"/>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5" name="Rectangle 14">
            <a:extLst>
              <a:ext uri="{FF2B5EF4-FFF2-40B4-BE49-F238E27FC236}">
                <a16:creationId xmlns:a16="http://schemas.microsoft.com/office/drawing/2014/main" id="{644D1D39-D814-CD4B-A9F0-860EF9EA8EA1}"/>
              </a:ext>
            </a:extLst>
          </p:cNvPr>
          <p:cNvSpPr/>
          <p:nvPr/>
        </p:nvSpPr>
        <p:spPr>
          <a:xfrm>
            <a:off x="4888668" y="0"/>
            <a:ext cx="73033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a:solidFill>
                  <a:schemeClr val="bg1">
                    <a:lumMod val="50000"/>
                  </a:schemeClr>
                </a:solidFill>
                <a:latin typeface="Arial"/>
              </a:rPr>
              <a:t>Not having PI will require complete remodelling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Table 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1">
                    <a:lumMod val="50000"/>
                  </a:schemeClr>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1">
                    <a:lumMod val="50000"/>
                  </a:schemeClr>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Constraints</a:t>
            </a:r>
          </a:p>
          <a:p>
            <a:pPr lvl="0">
              <a:spcAft>
                <a:spcPts val="600"/>
              </a:spcAft>
              <a:defRPr sz="1200">
                <a:solidFill>
                  <a:srgbClr val="6B767D"/>
                </a:solidFill>
                <a:latin typeface="Arial"/>
              </a:defRPr>
            </a:pPr>
            <a:r>
              <a:rPr lang="en-PH" sz="1200">
                <a:solidFill>
                  <a:schemeClr val="bg1">
                    <a:lumMod val="50000"/>
                  </a:schemeClr>
                </a:solidFill>
                <a:latin typeface="Arial"/>
              </a:rPr>
              <a:t>All the constraints handled by the database would need to handled by ETL which will significantly increase ETL effort and it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Column Formatting</a:t>
            </a:r>
          </a:p>
          <a:p>
            <a:pPr lvl="0">
              <a:spcAft>
                <a:spcPts val="600"/>
              </a:spcAft>
              <a:defRPr sz="1200">
                <a:solidFill>
                  <a:srgbClr val="6B767D"/>
                </a:solidFill>
                <a:latin typeface="Arial"/>
              </a:defRPr>
            </a:pPr>
            <a:r>
              <a:rPr lang="en-PH" sz="1200">
                <a:solidFill>
                  <a:schemeClr val="bg1">
                    <a:lumMod val="50000"/>
                  </a:schemeClr>
                </a:solidFill>
                <a:latin typeface="Arial"/>
              </a:rPr>
              <a:t>Column Formatting allows you to control data type precision and if not handled properly in the ETL logic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194952"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Partitioning</a:t>
            </a:r>
          </a:p>
          <a:p>
            <a:pPr lvl="0">
              <a:spcAft>
                <a:spcPts val="600"/>
              </a:spcAft>
              <a:defRPr sz="1200">
                <a:solidFill>
                  <a:srgbClr val="384951"/>
                </a:solidFill>
                <a:latin typeface="Arial"/>
              </a:defRPr>
            </a:pPr>
            <a:r>
              <a:rPr lang="en-PH" sz="1200">
                <a:solidFill>
                  <a:schemeClr val="bg1">
                    <a:lumMod val="50000"/>
                  </a:schemeClr>
                </a:solidFill>
                <a:latin typeface="Arial"/>
              </a:rPr>
              <a:t>Column Formatting allows you to control data type precision and if not handled properly in the ETL logic can cause reconciliation issues.</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5421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a:ln>
                  <a:noFill/>
                </a:ln>
                <a:solidFill>
                  <a:schemeClr val="tx2"/>
                </a:solidFill>
                <a:effectLst/>
                <a:uLnTx/>
                <a:uFillTx/>
                <a:latin typeface="Arial" pitchFamily="34" charset="0"/>
                <a:ea typeface="+mn-ea"/>
                <a:cs typeface="Arial" pitchFamily="34" charset="0"/>
              </a:rPr>
              <a:t>Special Data Types</a:t>
            </a:r>
          </a:p>
          <a:p>
            <a:pPr lvl="0">
              <a:spcAft>
                <a:spcPts val="600"/>
              </a:spcAft>
              <a:defRPr sz="1200">
                <a:solidFill>
                  <a:srgbClr val="6B767D"/>
                </a:solidFill>
                <a:latin typeface="Arial"/>
              </a:defRPr>
            </a:pPr>
            <a:r>
              <a:rPr lang="en-PH" sz="1200">
                <a:solidFill>
                  <a:schemeClr val="bg1">
                    <a:lumMod val="50000"/>
                  </a:schemeClr>
                </a:solidFill>
                <a:latin typeface="Arial"/>
              </a:rPr>
              <a:t>These data types provide specialized business capabilities such as Time Series, Geospatial, Temporal, Unstructured Data processing. Absence of the data types will make it really difficult to provide these business capabilities.</a:t>
            </a:r>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r>
                  <a:rPr lang="en-US" sz="1000" b="1" spc="170">
                    <a:solidFill>
                      <a:schemeClr val="accent5">
                        <a:lumMod val="20000"/>
                        <a:lumOff val="80000"/>
                      </a:schemeClr>
                    </a:solidFill>
                  </a:rPr>
                  <a:t>GAPS IN BIG 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516720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963706" y="1095572"/>
            <a:ext cx="10109947" cy="715294"/>
          </a:xfrm>
        </p:spPr>
        <p:txBody>
          <a:bodyPr anchor="b">
            <a:normAutofit/>
          </a:bodyPr>
          <a:lstStyle/>
          <a:p>
            <a:r>
              <a:rPr lang="en-US" sz="4000">
                <a:solidFill>
                  <a:schemeClr val="bg1"/>
                </a:solidFill>
              </a:rPr>
              <a:t>Review of Vantage Internals</a:t>
            </a:r>
          </a:p>
        </p:txBody>
      </p:sp>
      <p:sp>
        <p:nvSpPr>
          <p:cNvPr id="7" name="Text Placeholder 6">
            <a:extLst>
              <a:ext uri="{FF2B5EF4-FFF2-40B4-BE49-F238E27FC236}">
                <a16:creationId xmlns:a16="http://schemas.microsoft.com/office/drawing/2014/main" id="{F38F3850-E57C-41D5-BA1C-FCDF0760CE16}"/>
              </a:ext>
            </a:extLst>
          </p:cNvPr>
          <p:cNvSpPr>
            <a:spLocks noGrp="1"/>
          </p:cNvSpPr>
          <p:nvPr>
            <p:ph type="body" sz="quarter" idx="11"/>
          </p:nvPr>
        </p:nvSpPr>
        <p:spPr>
          <a:xfrm>
            <a:off x="962964" y="1817590"/>
            <a:ext cx="10109947" cy="479619"/>
          </a:xfrm>
        </p:spPr>
        <p:txBody>
          <a:bodyPr>
            <a:normAutofit/>
          </a:bodyPr>
          <a:lstStyle/>
          <a:p>
            <a:pPr>
              <a:lnSpc>
                <a:spcPct val="110000"/>
              </a:lnSpc>
            </a:pPr>
            <a:r>
              <a:rPr lang="en-US">
                <a:solidFill>
                  <a:schemeClr val="bg2"/>
                </a:solidFill>
              </a:rPr>
              <a:t>To provide a high-level view of the platform environment</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962964" y="3313565"/>
            <a:ext cx="3238948" cy="1494327"/>
          </a:xfrm>
        </p:spPr>
        <p:txBody>
          <a:bodyPr>
            <a:normAutofit/>
          </a:bodyPr>
          <a:lstStyle/>
          <a:p>
            <a:pPr marL="0" indent="0">
              <a:lnSpc>
                <a:spcPct val="100000"/>
              </a:lnSpc>
              <a:spcBef>
                <a:spcPts val="500"/>
              </a:spcBef>
              <a:buNone/>
            </a:pPr>
            <a:r>
              <a:rPr lang="en-US" sz="1800">
                <a:solidFill>
                  <a:schemeClr val="bg1"/>
                </a:solidFill>
              </a:rPr>
              <a:t>Understanding risks associated</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145446" y="3313564"/>
            <a:ext cx="3238948" cy="1293277"/>
          </a:xfrm>
          <a:prstGeom prst="rect">
            <a:avLst/>
          </a:prstGeom>
        </p:spPr>
        <p:txBody>
          <a:bodyPr vert="horz" lIns="0" tIns="0" rIns="0" bIns="0" rtlCol="0">
            <a:normAutofit/>
          </a:bodyPr>
          <a:lstStyle/>
          <a:p>
            <a:pPr>
              <a:spcBef>
                <a:spcPts val="500"/>
              </a:spcBef>
            </a:pPr>
            <a:r>
              <a:rPr lang="en-US">
                <a:solidFill>
                  <a:schemeClr val="bg1"/>
                </a:solidFill>
              </a:rPr>
              <a:t>Will lower the risk of making a “wrong” decision associated with a migration</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962964"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145446"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
        <p:nvSpPr>
          <p:cNvPr id="14" name="Rectangle: Rounded Corners 13">
            <a:extLst>
              <a:ext uri="{FF2B5EF4-FFF2-40B4-BE49-F238E27FC236}">
                <a16:creationId xmlns:a16="http://schemas.microsoft.com/office/drawing/2014/main" id="{EC03B76E-ADBA-49DB-8D74-6734DC4DF5BB}"/>
              </a:ext>
            </a:extLst>
          </p:cNvPr>
          <p:cNvSpPr/>
          <p:nvPr/>
        </p:nvSpPr>
        <p:spPr>
          <a:xfrm>
            <a:off x="11432100" y="-198256"/>
            <a:ext cx="2592604" cy="68207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l"/>
            <a:r>
              <a:rPr lang="en-US" sz="1400">
                <a:solidFill>
                  <a:schemeClr val="bg1"/>
                </a:solidFill>
              </a:rPr>
              <a:t>Comment from </a:t>
            </a:r>
            <a:r>
              <a:rPr lang="en-US" sz="1400" err="1">
                <a:solidFill>
                  <a:schemeClr val="bg1"/>
                </a:solidFill>
              </a:rPr>
              <a:t>Jmyers</a:t>
            </a:r>
            <a:r>
              <a:rPr lang="en-US" sz="1400">
                <a:solidFill>
                  <a:schemeClr val="bg1"/>
                </a:solidFill>
              </a:rPr>
              <a:t>:</a:t>
            </a:r>
          </a:p>
          <a:p>
            <a:pPr algn="l"/>
            <a:endParaRPr lang="en-US" sz="1400">
              <a:solidFill>
                <a:schemeClr val="bg1"/>
              </a:solidFill>
            </a:endParaRPr>
          </a:p>
          <a:p>
            <a:pPr algn="l"/>
            <a:r>
              <a:rPr lang="en-US" sz="1400">
                <a:solidFill>
                  <a:schemeClr val="bg1"/>
                </a:solidFill>
              </a:rPr>
              <a:t>This “header” might be too technical, but that’s really a problem for the design…</a:t>
            </a:r>
          </a:p>
          <a:p>
            <a:pPr algn="l"/>
            <a:endParaRPr lang="en-US" sz="1400">
              <a:solidFill>
                <a:schemeClr val="bg1"/>
              </a:solidFill>
            </a:endParaRPr>
          </a:p>
          <a:p>
            <a:pPr algn="l"/>
            <a:r>
              <a:rPr lang="en-US" sz="1400">
                <a:solidFill>
                  <a:schemeClr val="bg1"/>
                </a:solidFill>
              </a:rPr>
              <a:t>Just needs to be resolved before the automation stage.</a:t>
            </a:r>
            <a:br>
              <a:rPr lang="en-US" sz="1400">
                <a:solidFill>
                  <a:schemeClr val="bg1"/>
                </a:solidFill>
              </a:rPr>
            </a:br>
            <a:br>
              <a:rPr lang="en-US" sz="1400">
                <a:solidFill>
                  <a:schemeClr val="bg1"/>
                </a:solidFill>
              </a:rPr>
            </a:br>
            <a:r>
              <a:rPr lang="en-US" sz="1400">
                <a:solidFill>
                  <a:schemeClr val="bg1"/>
                </a:solidFill>
              </a:rPr>
              <a:t>Court’s note: </a:t>
            </a:r>
            <a:br>
              <a:rPr lang="en-US" sz="1400">
                <a:solidFill>
                  <a:schemeClr val="bg1"/>
                </a:solidFill>
              </a:rPr>
            </a:br>
            <a:r>
              <a:rPr lang="en-US" sz="1400">
                <a:solidFill>
                  <a:schemeClr val="bg1"/>
                </a:solidFill>
              </a:rPr>
              <a:t>Suggest a more “story-oriented” approach:</a:t>
            </a:r>
            <a:br>
              <a:rPr lang="en-US" sz="1400">
                <a:solidFill>
                  <a:schemeClr val="bg1"/>
                </a:solidFill>
              </a:rPr>
            </a:br>
            <a:br>
              <a:rPr lang="en-US" sz="1400">
                <a:solidFill>
                  <a:schemeClr val="bg1"/>
                </a:solidFill>
              </a:rPr>
            </a:br>
            <a:r>
              <a:rPr lang="en-US" sz="1400">
                <a:solidFill>
                  <a:schemeClr val="bg1"/>
                </a:solidFill>
              </a:rPr>
              <a:t>Provide a high-level view of environment</a:t>
            </a:r>
          </a:p>
          <a:p>
            <a:pPr marL="285750" indent="-285750" algn="l">
              <a:buFont typeface="Arial" panose="020B0604020202020204" pitchFamily="34" charset="0"/>
              <a:buChar char="•"/>
            </a:pPr>
            <a:r>
              <a:rPr lang="en-US" sz="1400">
                <a:solidFill>
                  <a:schemeClr val="bg1"/>
                </a:solidFill>
              </a:rPr>
              <a:t> INCREASES understanding. Of risks associated with performance, </a:t>
            </a:r>
            <a:r>
              <a:rPr lang="en-US" sz="1400" err="1">
                <a:solidFill>
                  <a:schemeClr val="bg1"/>
                </a:solidFill>
              </a:rPr>
              <a:t>quatas</a:t>
            </a:r>
            <a:r>
              <a:rPr lang="en-US" sz="1400">
                <a:solidFill>
                  <a:schemeClr val="bg1"/>
                </a:solidFill>
              </a:rPr>
              <a:t> and limits, Schema</a:t>
            </a:r>
          </a:p>
          <a:p>
            <a:pPr marL="285750" indent="-285750" algn="l">
              <a:buFont typeface="Arial" panose="020B0604020202020204" pitchFamily="34" charset="0"/>
              <a:buChar char="•"/>
            </a:pPr>
            <a:r>
              <a:rPr lang="en-US" sz="1400">
                <a:solidFill>
                  <a:schemeClr val="bg1"/>
                </a:solidFill>
              </a:rPr>
              <a:t>DECREASES risk of making the wrong decision when choosing to migrate </a:t>
            </a:r>
          </a:p>
          <a:p>
            <a:pPr marL="285750" indent="-285750" algn="l">
              <a:buFont typeface="Arial" panose="020B0604020202020204" pitchFamily="34" charset="0"/>
              <a:buChar char="•"/>
            </a:pPr>
            <a:endParaRPr lang="en-US" sz="1400">
              <a:solidFill>
                <a:schemeClr val="bg1"/>
              </a:solidFill>
            </a:endParaRPr>
          </a:p>
          <a:p>
            <a:pPr marL="285750" indent="-285750" algn="l">
              <a:buFont typeface="Arial" panose="020B0604020202020204" pitchFamily="34" charset="0"/>
              <a:buChar char="•"/>
            </a:pPr>
            <a:r>
              <a:rPr lang="en-US" sz="1400">
                <a:solidFill>
                  <a:schemeClr val="bg1"/>
                </a:solidFill>
              </a:rPr>
              <a:t>or something like that </a:t>
            </a:r>
            <a:br>
              <a:rPr lang="en-US" sz="1400">
                <a:solidFill>
                  <a:schemeClr val="bg1"/>
                </a:solidFill>
              </a:rPr>
            </a:br>
            <a:br>
              <a:rPr lang="en-US" sz="1400">
                <a:solidFill>
                  <a:schemeClr val="bg1"/>
                </a:solidFill>
              </a:rPr>
            </a:br>
            <a:endParaRPr lang="en-US" sz="1400">
              <a:solidFill>
                <a:schemeClr val="bg1"/>
              </a:solidFill>
            </a:endParaRPr>
          </a:p>
        </p:txBody>
      </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167693"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7" y="2341963"/>
            <a:ext cx="7333333"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59" name="Rectangle: Rounded Corners 58">
            <a:extLst>
              <a:ext uri="{FF2B5EF4-FFF2-40B4-BE49-F238E27FC236}">
                <a16:creationId xmlns:a16="http://schemas.microsoft.com/office/drawing/2014/main" id="{39D3071D-27BA-4570-A841-505E2F981DB1}"/>
              </a:ext>
            </a:extLst>
          </p:cNvPr>
          <p:cNvSpPr/>
          <p:nvPr/>
        </p:nvSpPr>
        <p:spPr>
          <a:xfrm>
            <a:off x="12453370" y="2607550"/>
            <a:ext cx="2592604" cy="42430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l"/>
            <a:r>
              <a:rPr lang="en-US" sz="1400">
                <a:solidFill>
                  <a:schemeClr val="bg1"/>
                </a:solidFill>
              </a:rPr>
              <a:t>Comment from </a:t>
            </a:r>
            <a:r>
              <a:rPr lang="en-US" sz="1400" err="1">
                <a:solidFill>
                  <a:schemeClr val="bg1"/>
                </a:solidFill>
              </a:rPr>
              <a:t>Jmyers</a:t>
            </a:r>
            <a:r>
              <a:rPr lang="en-US" sz="1400">
                <a:solidFill>
                  <a:schemeClr val="bg1"/>
                </a:solidFill>
              </a:rPr>
              <a:t>:</a:t>
            </a:r>
          </a:p>
          <a:p>
            <a:pPr algn="l"/>
            <a:endParaRPr lang="en-US" sz="1400">
              <a:solidFill>
                <a:schemeClr val="bg1"/>
              </a:solidFill>
            </a:endParaRPr>
          </a:p>
          <a:p>
            <a:pPr algn="l"/>
            <a:r>
              <a:rPr lang="en-US" sz="1400">
                <a:solidFill>
                  <a:schemeClr val="bg1"/>
                </a:solidFill>
              </a:rPr>
              <a:t>This depends on the competitor?</a:t>
            </a:r>
          </a:p>
          <a:p>
            <a:pPr algn="l"/>
            <a:endParaRPr lang="en-US" sz="1400">
              <a:solidFill>
                <a:schemeClr val="bg1"/>
              </a:solidFill>
            </a:endParaRPr>
          </a:p>
          <a:p>
            <a:pPr algn="l"/>
            <a:r>
              <a:rPr lang="en-US" sz="1400">
                <a:solidFill>
                  <a:schemeClr val="bg1"/>
                </a:solidFill>
              </a:rPr>
              <a:t>Or we should use a ‘common’ header such as</a:t>
            </a:r>
          </a:p>
          <a:p>
            <a:pPr algn="l"/>
            <a:endParaRPr lang="en-US" sz="1400">
              <a:solidFill>
                <a:schemeClr val="bg1"/>
              </a:solidFill>
            </a:endParaRPr>
          </a:p>
          <a:p>
            <a:r>
              <a:rPr lang="en-US" sz="1400">
                <a:solidFill>
                  <a:schemeClr val="bg1"/>
                </a:solidFill>
              </a:rPr>
              <a:t>“</a:t>
            </a:r>
            <a:r>
              <a:rPr lang="en-US" sz="1400" b="1">
                <a:solidFill>
                  <a:srgbClr val="384951"/>
                </a:solidFill>
              </a:rPr>
              <a:t>Timeline for other database offerings</a:t>
            </a:r>
            <a:r>
              <a:rPr lang="en-US" sz="1400" b="1">
                <a:solidFill>
                  <a:schemeClr val="bg1"/>
                </a:solidFill>
              </a:rPr>
              <a:t>”</a:t>
            </a:r>
            <a:endParaRPr lang="en-US" sz="1400" b="1">
              <a:solidFill>
                <a:srgbClr val="384951"/>
              </a:solidFill>
            </a:endParaRP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517735"/>
            <a:ext cx="10734822" cy="790051"/>
          </a:xfrm>
        </p:spPr>
        <p:txBody>
          <a:bodyPr/>
          <a:lstStyle/>
          <a:p>
            <a:r>
              <a:rPr lang="en-US" dirty="0"/>
              <a:t>Understanding your foundations will help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800" dirty="0">
                <a:solidFill>
                  <a:schemeClr val="bg1"/>
                </a:solidFill>
              </a:rPr>
              <a:t>Cloud is the Future of Infrastructure</a:t>
            </a:r>
            <a:br>
              <a:rPr lang="en-US" sz="4400" dirty="0">
                <a:solidFill>
                  <a:schemeClr val="bg1"/>
                </a:solidFill>
              </a:rPr>
            </a:br>
            <a:r>
              <a:rPr lang="en-US" sz="3600" dirty="0">
                <a:solidFill>
                  <a:schemeClr val="bg1"/>
                </a:solidFill>
              </a:rPr>
              <a:t>but still requires a solid, practical foundation</a:t>
            </a:r>
            <a:endParaRPr lang="en-US" sz="4000" dirty="0">
              <a:solidFill>
                <a:schemeClr val="bg1"/>
              </a:solidFill>
            </a:endParaRP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Review of Vantage Internals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err="1"/>
              <a:t>BigQuery</a:t>
            </a:r>
            <a:r>
              <a:rPr lang="en-US"/>
              <a:t>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high angle view of cars in traffic&#10;&#10;Description automatically generated with low confidence">
            <a:extLst>
              <a:ext uri="{FF2B5EF4-FFF2-40B4-BE49-F238E27FC236}">
                <a16:creationId xmlns:a16="http://schemas.microsoft.com/office/drawing/2014/main" id="{5377E0C6-EA40-4949-84AE-C69C811D8FD5}"/>
              </a:ext>
            </a:extLst>
          </p:cNvPr>
          <p:cNvPicPr>
            <a:picLocks noChangeAspect="1"/>
          </p:cNvPicPr>
          <p:nvPr/>
        </p:nvPicPr>
        <p:blipFill rotWithShape="1">
          <a:blip r:embed="rId3"/>
          <a:srcRect l="2257" t="27556" r="12153" b="8101"/>
          <a:stretch/>
        </p:blipFill>
        <p:spPr>
          <a:xfrm flipH="1">
            <a:off x="305352" y="314891"/>
            <a:ext cx="11581296" cy="5794507"/>
          </a:xfrm>
          <a:prstGeom prst="rect">
            <a:avLst/>
          </a:prstGeom>
        </p:spPr>
      </p:pic>
      <p:sp>
        <p:nvSpPr>
          <p:cNvPr id="2" name="Rectangle 1">
            <a:extLst>
              <a:ext uri="{FF2B5EF4-FFF2-40B4-BE49-F238E27FC236}">
                <a16:creationId xmlns:a16="http://schemas.microsoft.com/office/drawing/2014/main" id="{C7F6F718-A8BB-2A41-81C3-7E7A2E6A1660}"/>
              </a:ext>
            </a:extLst>
          </p:cNvPr>
          <p:cNvSpPr/>
          <p:nvPr/>
        </p:nvSpPr>
        <p:spPr>
          <a:xfrm>
            <a:off x="305352" y="314891"/>
            <a:ext cx="11570494" cy="5794507"/>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45028" y="3773714"/>
            <a:ext cx="10574746"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30514" y="395491"/>
            <a:ext cx="10586176" cy="3211309"/>
          </a:xfrm>
        </p:spPr>
        <p:txBody>
          <a:bodyPr/>
          <a:lstStyle/>
          <a:p>
            <a:r>
              <a:rPr lang="en-US" sz="4400" err="1">
                <a:solidFill>
                  <a:schemeClr val="bg1"/>
                </a:solidFill>
              </a:rPr>
              <a:t>BigQuery</a:t>
            </a:r>
            <a:br>
              <a:rPr lang="en-US" sz="4400">
                <a:solidFill>
                  <a:schemeClr val="bg1"/>
                </a:solidFill>
              </a:rPr>
            </a:br>
            <a:r>
              <a:rPr lang="en-US" sz="4400">
                <a:solidFill>
                  <a:schemeClr val="bg1"/>
                </a:solidFill>
              </a:rPr>
              <a:t>Architecture</a:t>
            </a:r>
            <a:br>
              <a:rPr lang="en-US" sz="4400">
                <a:solidFill>
                  <a:schemeClr val="bg1"/>
                </a:solidFill>
              </a:rPr>
            </a:br>
            <a:r>
              <a:rPr lang="en-US" sz="4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a:t>
            </a:r>
            <a:r>
              <a:rPr lang="en-US" err="1"/>
              <a:t>BigQuery</a:t>
            </a:r>
            <a:endParaRPr lang="en-US"/>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err="1"/>
                <a:t>BigQuery</a:t>
              </a:r>
              <a:r>
                <a:rPr lang="en-US" sz="1800" b="1"/>
                <a:t>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46C810-3887-BA48-B494-D88D417FB7DC}"/>
              </a:ext>
            </a:extLst>
          </p:cNvPr>
          <p:cNvSpPr txBox="1"/>
          <p:nvPr/>
        </p:nvSpPr>
        <p:spPr>
          <a:xfrm>
            <a:off x="1451429" y="6589486"/>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921781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err="1"/>
              <a:t>BigQuery</a:t>
            </a:r>
            <a:r>
              <a:rPr lang="en-US"/>
              <a:t>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08634"/>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45860" y="3666622"/>
              <a:ext cx="1391877" cy="282389"/>
            </a:xfrm>
            <a:prstGeom prst="bentConnector3">
              <a:avLst>
                <a:gd name="adj1" fmla="val 99755"/>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481911" y="4927585"/>
              <a:ext cx="919772" cy="282391"/>
            </a:xfrm>
            <a:prstGeom prst="bentConnector3">
              <a:avLst>
                <a:gd name="adj1" fmla="val 100439"/>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17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7501684-a273-4053-8e43-d403ff5d0ca7">
      <UserInfo>
        <DisplayName>Hilton, Stephen</DisplayName>
        <AccountId>14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DE709EBCB70F4DA8DBA7D5A04B4D51" ma:contentTypeVersion="4" ma:contentTypeDescription="Create a new document." ma:contentTypeScope="" ma:versionID="f122343184582670f2eebc1603ba628d">
  <xsd:schema xmlns:xsd="http://www.w3.org/2001/XMLSchema" xmlns:xs="http://www.w3.org/2001/XMLSchema" xmlns:p="http://schemas.microsoft.com/office/2006/metadata/properties" xmlns:ns2="57501684-a273-4053-8e43-d403ff5d0ca7" xmlns:ns3="93641cd6-9a74-444e-bc2a-a46d755312a7" targetNamespace="http://schemas.microsoft.com/office/2006/metadata/properties" ma:root="true" ma:fieldsID="a6ce49ceac8b5bebbedcb992bc43f234" ns2:_="" ns3:_="">
    <xsd:import namespace="57501684-a273-4053-8e43-d403ff5d0ca7"/>
    <xsd:import namespace="93641cd6-9a74-444e-bc2a-a46d755312a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501684-a273-4053-8e43-d403ff5d0ca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641cd6-9a74-444e-bc2a-a46d755312a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93641cd6-9a74-444e-bc2a-a46d755312a7"/>
    <ds:schemaRef ds:uri="57501684-a273-4053-8e43-d403ff5d0ca7"/>
  </ds:schemaRefs>
</ds:datastoreItem>
</file>

<file path=customXml/itemProps3.xml><?xml version="1.0" encoding="utf-8"?>
<ds:datastoreItem xmlns:ds="http://schemas.openxmlformats.org/officeDocument/2006/customXml" ds:itemID="{F060B550-03A6-4134-99FF-AFE98E6E2969}">
  <ds:schemaRefs>
    <ds:schemaRef ds:uri="57501684-a273-4053-8e43-d403ff5d0ca7"/>
    <ds:schemaRef ds:uri="93641cd6-9a74-444e-bc2a-a46d755312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206</TotalTime>
  <Words>3971</Words>
  <Application>Microsoft Macintosh PowerPoint</Application>
  <PresentationFormat>Widescreen</PresentationFormat>
  <Paragraphs>677</Paragraphs>
  <Slides>36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still requires a solid, practical foundation</vt:lpstr>
      <vt:lpstr>Review of Vantage Internals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System Analysis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Complexity</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Review of Vantage Internals</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14</cp:revision>
  <dcterms:created xsi:type="dcterms:W3CDTF">2018-10-02T19:26:28Z</dcterms:created>
  <dcterms:modified xsi:type="dcterms:W3CDTF">2021-02-07T00:27:00Z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0x010100A2DE709EBCB70F4DA8DBA7D5A04B4D51</vt:lpwstr>
  </property>
  <property fmtid="{D5CDD505-2E9C-101B-9397-08002B2CF9AE}" pid="3" name="ArticulateGUID">
    <vt:lpwstr>4E9312CF-408E-4FE1-B692-66B443609FEC</vt:lpwstr>
  </property>
  <property fmtid="{D5CDD505-2E9C-101B-9397-08002B2CF9AE}" pid="4" name="ArticulatePath">
    <vt:lpwstr>https://teradata.sharepoint.com/teams/ReviewBigQueryCompetitiveDeck/Shared Documents/General/Consumption-Analytics-Customer-Presentation-Dec-2020-V3</vt:lpwstr>
  </property>
</Properties>
</file>